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9" r:id="rId4"/>
    <p:sldId id="284" r:id="rId5"/>
    <p:sldId id="285" r:id="rId6"/>
    <p:sldId id="291" r:id="rId7"/>
    <p:sldId id="281" r:id="rId8"/>
    <p:sldId id="280" r:id="rId9"/>
    <p:sldId id="282" r:id="rId10"/>
    <p:sldId id="288" r:id="rId11"/>
    <p:sldId id="290" r:id="rId12"/>
    <p:sldId id="294" r:id="rId13"/>
    <p:sldId id="289" r:id="rId14"/>
    <p:sldId id="293" r:id="rId1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0" autoAdjust="0"/>
    <p:restoredTop sz="95596" autoAdjust="0"/>
  </p:normalViewPr>
  <p:slideViewPr>
    <p:cSldViewPr>
      <p:cViewPr varScale="1">
        <p:scale>
          <a:sx n="83" d="100"/>
          <a:sy n="83" d="100"/>
        </p:scale>
        <p:origin x="1589"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D52EB25-0E5D-4439-8363-422B53268B86}" type="slidenum">
              <a:rPr lang="en-US"/>
              <a:pPr/>
              <a:t>‹#›</a:t>
            </a:fld>
            <a:endParaRPr lang="en-US"/>
          </a:p>
        </p:txBody>
      </p:sp>
    </p:spTree>
    <p:extLst>
      <p:ext uri="{BB962C8B-B14F-4D97-AF65-F5344CB8AC3E}">
        <p14:creationId xmlns:p14="http://schemas.microsoft.com/office/powerpoint/2010/main" val="8669732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73EF8-228B-4097-B4B8-5E86B7D99475}"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33977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51D54-63AC-4153-84E3-A2FF9BA8E6AF}" type="slidenum">
              <a:rPr lang="en-US"/>
              <a:pPr/>
              <a:t>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29227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E2A2A-B7AA-4589-A1E9-5725E7B46C52}"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05418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14925" y="2800350"/>
            <a:ext cx="3495675" cy="704850"/>
          </a:xfrm>
        </p:spPr>
        <p:txBody>
          <a:bodyPr/>
          <a:lstStyle>
            <a:lvl1pPr algn="ctr">
              <a:defRPr sz="4000"/>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5114925" y="3752850"/>
            <a:ext cx="3495675" cy="685800"/>
          </a:xfrm>
        </p:spPr>
        <p:txBody>
          <a:bodyPr/>
          <a:lstStyle>
            <a:lvl1pPr marL="0" indent="0" algn="ctr">
              <a:buFontTx/>
              <a:buNone/>
              <a:defRPr sz="2400">
                <a:solidFill>
                  <a:schemeClr val="bg1"/>
                </a:solidFill>
              </a:defRPr>
            </a:lvl1pPr>
          </a:lstStyle>
          <a:p>
            <a:r>
              <a:rPr lang="ru-RU" smtClean="0"/>
              <a:t>Образец подзаголовка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lv-LV"/>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99263" y="438150"/>
            <a:ext cx="1887537" cy="5810250"/>
          </a:xfrm>
        </p:spPr>
        <p:txBody>
          <a:bodyPr vert="eaVert"/>
          <a:lstStyle/>
          <a:p>
            <a:r>
              <a:rPr lang="ru-RU" smtClean="0"/>
              <a:t>Образец заголовка</a:t>
            </a:r>
            <a:endParaRPr lang="lv-LV"/>
          </a:p>
        </p:txBody>
      </p:sp>
      <p:sp>
        <p:nvSpPr>
          <p:cNvPr id="3" name="Вертикальный текст 2"/>
          <p:cNvSpPr>
            <a:spLocks noGrp="1"/>
          </p:cNvSpPr>
          <p:nvPr>
            <p:ph type="body" orient="vert" idx="1"/>
          </p:nvPr>
        </p:nvSpPr>
        <p:spPr>
          <a:xfrm>
            <a:off x="1133475" y="438150"/>
            <a:ext cx="5513388" cy="58102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lv-LV"/>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lv-LV"/>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lv-LV"/>
          </a:p>
        </p:txBody>
      </p:sp>
      <p:sp>
        <p:nvSpPr>
          <p:cNvPr id="3" name="Содержимое 2"/>
          <p:cNvSpPr>
            <a:spLocks noGrp="1"/>
          </p:cNvSpPr>
          <p:nvPr>
            <p:ph sz="half" idx="1"/>
          </p:nvPr>
        </p:nvSpPr>
        <p:spPr>
          <a:xfrm>
            <a:off x="1133475" y="1905000"/>
            <a:ext cx="3581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4" name="Содержимое 3"/>
          <p:cNvSpPr>
            <a:spLocks noGrp="1"/>
          </p:cNvSpPr>
          <p:nvPr>
            <p:ph sz="half" idx="2"/>
          </p:nvPr>
        </p:nvSpPr>
        <p:spPr>
          <a:xfrm>
            <a:off x="4867275" y="1905000"/>
            <a:ext cx="3581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lv-LV"/>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lv-LV"/>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lv-LV"/>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lv-LV"/>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lv-LV"/>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38275" y="438150"/>
            <a:ext cx="7248525"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133475" y="1905000"/>
            <a:ext cx="7315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subTitle" idx="1"/>
          </p:nvPr>
        </p:nvSpPr>
        <p:spPr>
          <a:xfrm>
            <a:off x="4716017" y="3752850"/>
            <a:ext cx="3894584" cy="685800"/>
          </a:xfrm>
        </p:spPr>
        <p:txBody>
          <a:bodyPr/>
          <a:lstStyle/>
          <a:p>
            <a:r>
              <a:rPr lang="lv-LV" sz="1400" dirty="0">
                <a:solidFill>
                  <a:schemeClr val="bg1"/>
                </a:solidFill>
                <a:latin typeface="Times New Roman" pitchFamily="18" charset="0"/>
                <a:cs typeface="Times New Roman" pitchFamily="18" charset="0"/>
              </a:rPr>
              <a:t>Adrese:  18. Novembra iela 27, Rēzekne, LV-4600</a:t>
            </a:r>
          </a:p>
          <a:p>
            <a:r>
              <a:rPr lang="lv-LV" sz="1400" dirty="0">
                <a:solidFill>
                  <a:schemeClr val="bg1"/>
                </a:solidFill>
                <a:latin typeface="Times New Roman" pitchFamily="18" charset="0"/>
                <a:cs typeface="Times New Roman" pitchFamily="18" charset="0"/>
              </a:rPr>
              <a:t>Tālrunis/fakss:  646-22948</a:t>
            </a:r>
          </a:p>
          <a:p>
            <a:r>
              <a:rPr lang="lv-LV" sz="1400" dirty="0">
                <a:solidFill>
                  <a:schemeClr val="bg1"/>
                </a:solidFill>
                <a:latin typeface="Times New Roman" pitchFamily="18" charset="0"/>
                <a:cs typeface="Times New Roman" pitchFamily="18" charset="0"/>
              </a:rPr>
              <a:t>e-pasta adrese</a:t>
            </a:r>
            <a:r>
              <a:rPr lang="lv-LV" sz="1400" dirty="0" smtClean="0">
                <a:solidFill>
                  <a:schemeClr val="bg1"/>
                </a:solidFill>
                <a:latin typeface="Times New Roman" pitchFamily="18" charset="0"/>
                <a:cs typeface="Times New Roman" pitchFamily="18" charset="0"/>
              </a:rPr>
              <a:t>: </a:t>
            </a:r>
            <a:r>
              <a:rPr lang="lv-LV" sz="1400" dirty="0" err="1" smtClean="0">
                <a:solidFill>
                  <a:schemeClr val="bg1"/>
                </a:solidFill>
                <a:latin typeface="Times New Roman" pitchFamily="18" charset="0"/>
                <a:cs typeface="Times New Roman" pitchFamily="18" charset="0"/>
              </a:rPr>
              <a:t>katolu_pii@rezekne.lv</a:t>
            </a:r>
            <a:endParaRPr lang="lv-LV" sz="1400" dirty="0">
              <a:solidFill>
                <a:srgbClr val="006600"/>
              </a:solidFill>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2054" name="Rectangle 6"/>
          <p:cNvSpPr>
            <a:spLocks noGrp="1" noChangeArrowheads="1"/>
          </p:cNvSpPr>
          <p:nvPr>
            <p:ph type="ctrTitle"/>
          </p:nvPr>
        </p:nvSpPr>
        <p:spPr>
          <a:xfrm>
            <a:off x="4499992" y="2348880"/>
            <a:ext cx="4320480" cy="1440160"/>
          </a:xfrm>
        </p:spPr>
        <p:txBody>
          <a:bodyPr/>
          <a:lstStyle/>
          <a:p>
            <a:r>
              <a:rPr lang="lv-LV" sz="2800" dirty="0" smtClean="0">
                <a:solidFill>
                  <a:srgbClr val="006600"/>
                </a:solidFill>
                <a:latin typeface="Times New Roman" pitchFamily="18" charset="0"/>
                <a:cs typeface="Times New Roman" pitchFamily="18" charset="0"/>
              </a:rPr>
              <a:t>Rēzeknes pilsētas </a:t>
            </a:r>
            <a:br>
              <a:rPr lang="lv-LV" sz="2800" dirty="0" smtClean="0">
                <a:solidFill>
                  <a:srgbClr val="006600"/>
                </a:solidFill>
                <a:latin typeface="Times New Roman" pitchFamily="18" charset="0"/>
                <a:cs typeface="Times New Roman" pitchFamily="18" charset="0"/>
              </a:rPr>
            </a:br>
            <a:r>
              <a:rPr lang="lv-LV" sz="2800" dirty="0" smtClean="0">
                <a:solidFill>
                  <a:srgbClr val="006600"/>
                </a:solidFill>
                <a:latin typeface="Times New Roman" pitchFamily="18" charset="0"/>
                <a:cs typeface="Times New Roman" pitchFamily="18" charset="0"/>
              </a:rPr>
              <a:t>Katoļu pirmsskolas izglītības iestāde</a:t>
            </a:r>
            <a:endParaRPr lang="ru-RU" sz="2800" dirty="0">
              <a:solidFill>
                <a:srgbClr val="006600"/>
              </a:solidFill>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sz="2400" dirty="0" smtClean="0">
                <a:solidFill>
                  <a:srgbClr val="006600"/>
                </a:solidFill>
                <a:latin typeface="Times New Roman" panose="02020603050405020304" pitchFamily="18" charset="0"/>
                <a:cs typeface="Times New Roman" panose="02020603050405020304" pitchFamily="18" charset="0"/>
              </a:rPr>
              <a:t>SPORTA AKTIVITĀTES</a:t>
            </a:r>
            <a:endParaRPr lang="lv-LV" sz="2400" dirty="0">
              <a:solidFill>
                <a:srgbClr val="006600"/>
              </a:solidFill>
              <a:latin typeface="Times New Roman" panose="02020603050405020304" pitchFamily="18" charset="0"/>
              <a:cs typeface="Times New Roman" panose="02020603050405020304" pitchFamily="18" charset="0"/>
            </a:endParaRPr>
          </a:p>
        </p:txBody>
      </p:sp>
      <p:pic>
        <p:nvPicPr>
          <p:cNvPr id="8" name="Content Placeholder 4" descr="32C3CB7D-E55C-4B38-93CD-04145FF4D5A8.jpeg"/>
          <p:cNvPicPr>
            <a:picLocks noGrp="1" noChangeAspect="1"/>
          </p:cNvPicPr>
          <p:nvPr>
            <p:ph idx="1"/>
          </p:nvPr>
        </p:nvPicPr>
        <p:blipFill>
          <a:blip r:embed="rId2" cstate="print"/>
          <a:stretch>
            <a:fillRect/>
          </a:stretch>
        </p:blipFill>
        <p:spPr bwMode="auto">
          <a:xfrm>
            <a:off x="1043608" y="1556792"/>
            <a:ext cx="2079425" cy="2769350"/>
          </a:xfrm>
          <a:prstGeom prst="rect">
            <a:avLst/>
          </a:prstGeom>
          <a:noFill/>
          <a:ln w="9525">
            <a:noFill/>
            <a:miter lim="800000"/>
            <a:headEnd/>
            <a:tailEnd/>
          </a:ln>
          <a:effectLst/>
        </p:spPr>
      </p:pic>
      <p:pic>
        <p:nvPicPr>
          <p:cNvPr id="9" name="Picture 6" descr="97614F4F-04E8-49B3-9C43-E880DC43BBC7.jpeg"/>
          <p:cNvPicPr>
            <a:picLocks noChangeAspect="1"/>
          </p:cNvPicPr>
          <p:nvPr/>
        </p:nvPicPr>
        <p:blipFill>
          <a:blip r:embed="rId3" cstate="print"/>
          <a:stretch>
            <a:fillRect/>
          </a:stretch>
        </p:blipFill>
        <p:spPr>
          <a:xfrm>
            <a:off x="5868144" y="1124744"/>
            <a:ext cx="2286000" cy="3048000"/>
          </a:xfrm>
          <a:prstGeom prst="rect">
            <a:avLst/>
          </a:prstGeom>
        </p:spPr>
      </p:pic>
      <p:pic>
        <p:nvPicPr>
          <p:cNvPr id="10" name="Content Placeholder 5" descr="336BF987-766E-45C2-AE3E-7FE4685078EF.jpeg"/>
          <p:cNvPicPr>
            <a:picLocks noChangeAspect="1"/>
          </p:cNvPicPr>
          <p:nvPr/>
        </p:nvPicPr>
        <p:blipFill>
          <a:blip r:embed="rId4" cstate="print"/>
          <a:stretch>
            <a:fillRect/>
          </a:stretch>
        </p:blipFill>
        <p:spPr>
          <a:xfrm>
            <a:off x="971599" y="4367485"/>
            <a:ext cx="2740025" cy="2055019"/>
          </a:xfrm>
          <a:prstGeom prst="rect">
            <a:avLst/>
          </a:prstGeom>
        </p:spPr>
      </p:pic>
      <p:pic>
        <p:nvPicPr>
          <p:cNvPr id="11" name="Picture 9" descr="WhatsApp Image 2022-03-05 at 19.34.52 (2).jpeg"/>
          <p:cNvPicPr>
            <a:picLocks noChangeAspect="1"/>
          </p:cNvPicPr>
          <p:nvPr/>
        </p:nvPicPr>
        <p:blipFill>
          <a:blip r:embed="rId5" cstate="print"/>
          <a:stretch>
            <a:fillRect/>
          </a:stretch>
        </p:blipFill>
        <p:spPr>
          <a:xfrm>
            <a:off x="3491880" y="4367485"/>
            <a:ext cx="2743200" cy="2057400"/>
          </a:xfrm>
          <a:prstGeom prst="rect">
            <a:avLst/>
          </a:prstGeom>
        </p:spPr>
      </p:pic>
      <p:pic>
        <p:nvPicPr>
          <p:cNvPr id="12" name="Picture 7" descr="BE5AE043-420C-4C70-9774-EDEA60CCF080.jpeg"/>
          <p:cNvPicPr>
            <a:picLocks noChangeAspect="1"/>
          </p:cNvPicPr>
          <p:nvPr/>
        </p:nvPicPr>
        <p:blipFill>
          <a:blip r:embed="rId6" cstate="print"/>
          <a:stretch>
            <a:fillRect/>
          </a:stretch>
        </p:blipFill>
        <p:spPr>
          <a:xfrm>
            <a:off x="3535205" y="1412776"/>
            <a:ext cx="1981200" cy="2641600"/>
          </a:xfrm>
          <a:prstGeom prst="rect">
            <a:avLst/>
          </a:prstGeom>
        </p:spPr>
      </p:pic>
      <p:pic>
        <p:nvPicPr>
          <p:cNvPr id="13" name="Picture 8" descr="FB7E8BE0-77E1-4752-9C36-E57DF23CD4FD.jpeg"/>
          <p:cNvPicPr>
            <a:picLocks noChangeAspect="1"/>
          </p:cNvPicPr>
          <p:nvPr/>
        </p:nvPicPr>
        <p:blipFill>
          <a:blip r:embed="rId7" cstate="print"/>
          <a:stretch>
            <a:fillRect/>
          </a:stretch>
        </p:blipFill>
        <p:spPr>
          <a:xfrm>
            <a:off x="6278406" y="3447368"/>
            <a:ext cx="2023600" cy="3194856"/>
          </a:xfrm>
          <a:prstGeom prst="rect">
            <a:avLst/>
          </a:prstGeom>
        </p:spPr>
      </p:pic>
    </p:spTree>
    <p:extLst>
      <p:ext uri="{BB962C8B-B14F-4D97-AF65-F5344CB8AC3E}">
        <p14:creationId xmlns:p14="http://schemas.microsoft.com/office/powerpoint/2010/main" val="1436153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sz="2400" dirty="0" smtClean="0">
                <a:solidFill>
                  <a:srgbClr val="006600"/>
                </a:solidFill>
                <a:latin typeface="Times New Roman" panose="02020603050405020304" pitchFamily="18" charset="0"/>
                <a:cs typeface="Times New Roman" panose="02020603050405020304" pitchFamily="18" charset="0"/>
              </a:rPr>
              <a:t>SVINAM SVĒTKUS</a:t>
            </a:r>
            <a:endParaRPr lang="lv-LV" sz="2400" dirty="0">
              <a:solidFill>
                <a:srgbClr val="006600"/>
              </a:solidFill>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8" y="4109103"/>
            <a:ext cx="3842059" cy="244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4" descr="6CC4695C-7579-4F36-9EE5-53BECFB6E9FB.jpeg"/>
          <p:cNvPicPr>
            <a:picLocks noChangeAspect="1"/>
          </p:cNvPicPr>
          <p:nvPr/>
        </p:nvPicPr>
        <p:blipFill>
          <a:blip r:embed="rId3" cstate="print"/>
          <a:stretch>
            <a:fillRect/>
          </a:stretch>
        </p:blipFill>
        <p:spPr bwMode="auto">
          <a:xfrm>
            <a:off x="1199604" y="1323008"/>
            <a:ext cx="2076251" cy="2768335"/>
          </a:xfrm>
          <a:prstGeom prst="rect">
            <a:avLst/>
          </a:prstGeom>
          <a:noFill/>
          <a:ln w="9525">
            <a:noFill/>
            <a:miter lim="800000"/>
            <a:headEnd/>
            <a:tailEnd/>
          </a:ln>
          <a:effectLst/>
        </p:spPr>
      </p:pic>
      <p:pic>
        <p:nvPicPr>
          <p:cNvPr id="7" name="Content Placeholder 6" descr="8539F6A2-ED8E-4EB2-9AFD-00921F158405.jpeg"/>
          <p:cNvPicPr>
            <a:picLocks noChangeAspect="1"/>
          </p:cNvPicPr>
          <p:nvPr/>
        </p:nvPicPr>
        <p:blipFill>
          <a:blip r:embed="rId4" cstate="print"/>
          <a:stretch>
            <a:fillRect/>
          </a:stretch>
        </p:blipFill>
        <p:spPr>
          <a:xfrm>
            <a:off x="2339752" y="3787222"/>
            <a:ext cx="2114550" cy="2819400"/>
          </a:xfrm>
          <a:prstGeom prst="rect">
            <a:avLst/>
          </a:prstGeom>
        </p:spPr>
      </p:pic>
      <p:pic>
        <p:nvPicPr>
          <p:cNvPr id="8" name="Picture 8" descr="314960704_108970438695781_1115123173715089584_n.jpg"/>
          <p:cNvPicPr>
            <a:picLocks noChangeAspect="1"/>
          </p:cNvPicPr>
          <p:nvPr/>
        </p:nvPicPr>
        <p:blipFill>
          <a:blip r:embed="rId5" cstate="print"/>
          <a:stretch>
            <a:fillRect/>
          </a:stretch>
        </p:blipFill>
        <p:spPr>
          <a:xfrm>
            <a:off x="4979723" y="1198549"/>
            <a:ext cx="3295650" cy="2636520"/>
          </a:xfrm>
          <a:prstGeom prst="rect">
            <a:avLst/>
          </a:prstGeom>
        </p:spPr>
      </p:pic>
    </p:spTree>
    <p:extLst>
      <p:ext uri="{BB962C8B-B14F-4D97-AF65-F5344CB8AC3E}">
        <p14:creationId xmlns:p14="http://schemas.microsoft.com/office/powerpoint/2010/main" val="583086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sz="2400" dirty="0" smtClean="0">
                <a:solidFill>
                  <a:srgbClr val="006600"/>
                </a:solidFill>
                <a:latin typeface="Times New Roman" panose="02020603050405020304" pitchFamily="18" charset="0"/>
                <a:cs typeface="Times New Roman" panose="02020603050405020304" pitchFamily="18" charset="0"/>
              </a:rPr>
              <a:t>AR LIELU PRIEKU PIEDALĀMIES PROJEKTOS</a:t>
            </a:r>
            <a:endParaRPr lang="en-US" sz="2400" dirty="0">
              <a:solidFill>
                <a:srgbClr val="006600"/>
              </a:solidFill>
              <a:latin typeface="Times New Roman" panose="02020603050405020304" pitchFamily="18" charset="0"/>
              <a:cs typeface="Times New Roman" panose="02020603050405020304" pitchFamily="18" charset="0"/>
            </a:endParaRPr>
          </a:p>
        </p:txBody>
      </p:sp>
      <p:pic>
        <p:nvPicPr>
          <p:cNvPr id="6" name="Content Placeholder 4" descr="2C204215-A080-4CB5-9899-ACFD1452722C.jpeg"/>
          <p:cNvPicPr>
            <a:picLocks noChangeAspect="1"/>
          </p:cNvPicPr>
          <p:nvPr/>
        </p:nvPicPr>
        <p:blipFill>
          <a:blip r:embed="rId2" cstate="print"/>
          <a:stretch>
            <a:fillRect/>
          </a:stretch>
        </p:blipFill>
        <p:spPr>
          <a:xfrm>
            <a:off x="685800" y="2286000"/>
            <a:ext cx="1358900" cy="2415822"/>
          </a:xfrm>
          <a:prstGeom prst="rect">
            <a:avLst/>
          </a:prstGeom>
        </p:spPr>
      </p:pic>
      <p:pic>
        <p:nvPicPr>
          <p:cNvPr id="7" name="Picture 5" descr="8BED67A4-E1D1-4E55-B526-9606F7E02D50.jpeg"/>
          <p:cNvPicPr>
            <a:picLocks noChangeAspect="1"/>
          </p:cNvPicPr>
          <p:nvPr/>
        </p:nvPicPr>
        <p:blipFill>
          <a:blip r:embed="rId3" cstate="print"/>
          <a:stretch>
            <a:fillRect/>
          </a:stretch>
        </p:blipFill>
        <p:spPr>
          <a:xfrm>
            <a:off x="2209800" y="2209800"/>
            <a:ext cx="3623733" cy="2038350"/>
          </a:xfrm>
          <a:prstGeom prst="rect">
            <a:avLst/>
          </a:prstGeom>
        </p:spPr>
      </p:pic>
      <p:pic>
        <p:nvPicPr>
          <p:cNvPr id="8" name="Picture 6" descr="70C28942-EAE5-494A-9198-D93F50A0549C.jpeg"/>
          <p:cNvPicPr>
            <a:picLocks noChangeAspect="1"/>
          </p:cNvPicPr>
          <p:nvPr/>
        </p:nvPicPr>
        <p:blipFill>
          <a:blip r:embed="rId4" cstate="print"/>
          <a:stretch>
            <a:fillRect/>
          </a:stretch>
        </p:blipFill>
        <p:spPr>
          <a:xfrm>
            <a:off x="6019800" y="1524000"/>
            <a:ext cx="2286000" cy="3048000"/>
          </a:xfrm>
          <a:prstGeom prst="rect">
            <a:avLst/>
          </a:prstGeom>
        </p:spPr>
      </p:pic>
      <p:pic>
        <p:nvPicPr>
          <p:cNvPr id="9" name="Picture 7" descr="435A64AB-627A-4EF9-B98A-60BE50892866.jpeg"/>
          <p:cNvPicPr>
            <a:picLocks noChangeAspect="1"/>
          </p:cNvPicPr>
          <p:nvPr/>
        </p:nvPicPr>
        <p:blipFill>
          <a:blip r:embed="rId5" cstate="print"/>
          <a:stretch>
            <a:fillRect/>
          </a:stretch>
        </p:blipFill>
        <p:spPr>
          <a:xfrm>
            <a:off x="2133600" y="4191000"/>
            <a:ext cx="1885950" cy="2514600"/>
          </a:xfrm>
          <a:prstGeom prst="rect">
            <a:avLst/>
          </a:prstGeom>
        </p:spPr>
      </p:pic>
      <p:pic>
        <p:nvPicPr>
          <p:cNvPr id="10" name="Picture 8" descr="707FD131-BA37-419F-B57C-E113BC2E44C1.jpeg"/>
          <p:cNvPicPr>
            <a:picLocks noChangeAspect="1"/>
          </p:cNvPicPr>
          <p:nvPr/>
        </p:nvPicPr>
        <p:blipFill>
          <a:blip r:embed="rId6" cstate="print"/>
          <a:stretch>
            <a:fillRect/>
          </a:stretch>
        </p:blipFill>
        <p:spPr>
          <a:xfrm>
            <a:off x="4724400" y="4191000"/>
            <a:ext cx="1828800" cy="2438400"/>
          </a:xfrm>
          <a:prstGeom prst="rect">
            <a:avLst/>
          </a:prstGeom>
        </p:spPr>
      </p:pic>
    </p:spTree>
    <p:extLst>
      <p:ext uri="{BB962C8B-B14F-4D97-AF65-F5344CB8AC3E}">
        <p14:creationId xmlns:p14="http://schemas.microsoft.com/office/powerpoint/2010/main" val="3704649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sz="2400" dirty="0" smtClean="0">
                <a:solidFill>
                  <a:srgbClr val="006600"/>
                </a:solidFill>
                <a:latin typeface="Times New Roman" panose="02020603050405020304" pitchFamily="18" charset="0"/>
                <a:cs typeface="Times New Roman" panose="02020603050405020304" pitchFamily="18" charset="0"/>
              </a:rPr>
              <a:t>ŠĶIROJAM ATKRITUMUS</a:t>
            </a:r>
            <a:endParaRPr lang="lv-LV" sz="2400" dirty="0">
              <a:solidFill>
                <a:srgbClr val="006600"/>
              </a:solidFill>
              <a:latin typeface="Times New Roman" panose="02020603050405020304" pitchFamily="18" charset="0"/>
              <a:cs typeface="Times New Roman" panose="02020603050405020304" pitchFamily="18" charset="0"/>
            </a:endParaRPr>
          </a:p>
        </p:txBody>
      </p:sp>
      <p:pic>
        <p:nvPicPr>
          <p:cNvPr id="7" name="Content Placeholder 4" descr="6E757547-A634-4449-A40A-45274FB923FC.jpeg"/>
          <p:cNvPicPr>
            <a:picLocks noGrp="1" noChangeAspect="1"/>
          </p:cNvPicPr>
          <p:nvPr>
            <p:ph idx="1"/>
          </p:nvPr>
        </p:nvPicPr>
        <p:blipFill>
          <a:blip r:embed="rId2" cstate="print"/>
          <a:stretch>
            <a:fillRect/>
          </a:stretch>
        </p:blipFill>
        <p:spPr>
          <a:xfrm>
            <a:off x="395536" y="3578380"/>
            <a:ext cx="2094807" cy="2793076"/>
          </a:xfrm>
        </p:spPr>
      </p:pic>
      <p:pic>
        <p:nvPicPr>
          <p:cNvPr id="8" name="Content Placeholder 5" descr="8EDB9B26-CBC0-4C7A-85B8-2C4F0768EAAD.jpeg"/>
          <p:cNvPicPr>
            <a:picLocks noChangeAspect="1"/>
          </p:cNvPicPr>
          <p:nvPr/>
        </p:nvPicPr>
        <p:blipFill>
          <a:blip r:embed="rId3" cstate="print"/>
          <a:stretch>
            <a:fillRect/>
          </a:stretch>
        </p:blipFill>
        <p:spPr>
          <a:xfrm>
            <a:off x="2339752" y="2492896"/>
            <a:ext cx="2133600" cy="2844800"/>
          </a:xfrm>
          <a:prstGeom prst="rect">
            <a:avLst/>
          </a:prstGeom>
        </p:spPr>
      </p:pic>
      <p:pic>
        <p:nvPicPr>
          <p:cNvPr id="9" name="Picture 6" descr="12ADEF3C-5658-4AEF-A14D-F8AFD8BF9285.jpeg"/>
          <p:cNvPicPr>
            <a:picLocks noChangeAspect="1"/>
          </p:cNvPicPr>
          <p:nvPr/>
        </p:nvPicPr>
        <p:blipFill>
          <a:blip r:embed="rId4" cstate="print"/>
          <a:stretch>
            <a:fillRect/>
          </a:stretch>
        </p:blipFill>
        <p:spPr>
          <a:xfrm>
            <a:off x="6372200" y="3526408"/>
            <a:ext cx="2114550" cy="2819400"/>
          </a:xfrm>
          <a:prstGeom prst="rect">
            <a:avLst/>
          </a:prstGeom>
        </p:spPr>
      </p:pic>
      <p:pic>
        <p:nvPicPr>
          <p:cNvPr id="10" name="Picture 7" descr="ADA60A5D-16D7-434C-8C31-894B9FCFCB87.jpeg"/>
          <p:cNvPicPr>
            <a:picLocks noChangeAspect="1"/>
          </p:cNvPicPr>
          <p:nvPr/>
        </p:nvPicPr>
        <p:blipFill>
          <a:blip r:embed="rId5" cstate="print"/>
          <a:stretch>
            <a:fillRect/>
          </a:stretch>
        </p:blipFill>
        <p:spPr>
          <a:xfrm>
            <a:off x="4355976" y="1124744"/>
            <a:ext cx="2419350" cy="3225800"/>
          </a:xfrm>
          <a:prstGeom prst="rect">
            <a:avLst/>
          </a:prstGeom>
        </p:spPr>
      </p:pic>
    </p:spTree>
    <p:extLst>
      <p:ext uri="{BB962C8B-B14F-4D97-AF65-F5344CB8AC3E}">
        <p14:creationId xmlns:p14="http://schemas.microsoft.com/office/powerpoint/2010/main" val="1806278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dirty="0" smtClean="0">
                <a:solidFill>
                  <a:srgbClr val="006600"/>
                </a:solidFill>
              </a:rPr>
              <a:t>APMEKLĒJAM PILSĒTAS BĒRNU BIBLIOTĒKU</a:t>
            </a:r>
            <a:endParaRPr lang="ru-RU" sz="2400" dirty="0">
              <a:solidFill>
                <a:srgbClr val="006600"/>
              </a:solidFill>
            </a:endParaRPr>
          </a:p>
        </p:txBody>
      </p:sp>
      <p:pic>
        <p:nvPicPr>
          <p:cNvPr id="10" name="Content Placeholder 4" descr="4A05B15A-2DDC-46B2-ADF0-FDBD0DEBD4C7.jpeg"/>
          <p:cNvPicPr>
            <a:picLocks noGrp="1" noChangeAspect="1"/>
          </p:cNvPicPr>
          <p:nvPr>
            <p:ph sz="quarter" idx="4294967295"/>
          </p:nvPr>
        </p:nvPicPr>
        <p:blipFill>
          <a:blip r:embed="rId2" cstate="print"/>
          <a:stretch>
            <a:fillRect/>
          </a:stretch>
        </p:blipFill>
        <p:spPr>
          <a:xfrm>
            <a:off x="1259632" y="3727374"/>
            <a:ext cx="2242393" cy="2991805"/>
          </a:xfrm>
        </p:spPr>
      </p:pic>
      <p:pic>
        <p:nvPicPr>
          <p:cNvPr id="7" name="Picture 6" descr="C7FF6CE8-A146-4635-9300-62D5B3922A83.jpeg"/>
          <p:cNvPicPr>
            <a:picLocks noChangeAspect="1"/>
          </p:cNvPicPr>
          <p:nvPr/>
        </p:nvPicPr>
        <p:blipFill>
          <a:blip r:embed="rId3" cstate="print"/>
          <a:stretch>
            <a:fillRect/>
          </a:stretch>
        </p:blipFill>
        <p:spPr>
          <a:xfrm>
            <a:off x="6268342" y="1227533"/>
            <a:ext cx="2624137" cy="3498849"/>
          </a:xfrm>
          <a:prstGeom prst="rect">
            <a:avLst/>
          </a:prstGeom>
        </p:spPr>
      </p:pic>
      <p:pic>
        <p:nvPicPr>
          <p:cNvPr id="8" name="Picture 7" descr="C9898E12-BAA5-438F-967F-DE948321329E.jpeg"/>
          <p:cNvPicPr>
            <a:picLocks noChangeAspect="1"/>
          </p:cNvPicPr>
          <p:nvPr/>
        </p:nvPicPr>
        <p:blipFill>
          <a:blip r:embed="rId4" cstate="print"/>
          <a:stretch>
            <a:fillRect/>
          </a:stretch>
        </p:blipFill>
        <p:spPr>
          <a:xfrm>
            <a:off x="3742183" y="3086100"/>
            <a:ext cx="2417415" cy="3223220"/>
          </a:xfrm>
          <a:prstGeom prst="rect">
            <a:avLst/>
          </a:prstGeom>
        </p:spPr>
      </p:pic>
      <p:pic>
        <p:nvPicPr>
          <p:cNvPr id="9" name="Content Placeholder 5" descr="1216CCB9-0F44-4BB9-A069-EAB7159E488C.jpeg"/>
          <p:cNvPicPr>
            <a:picLocks noChangeAspect="1"/>
          </p:cNvPicPr>
          <p:nvPr/>
        </p:nvPicPr>
        <p:blipFill>
          <a:blip r:embed="rId5" cstate="print"/>
          <a:stretch>
            <a:fillRect/>
          </a:stretch>
        </p:blipFill>
        <p:spPr>
          <a:xfrm>
            <a:off x="653479" y="1446641"/>
            <a:ext cx="2968625" cy="2226469"/>
          </a:xfrm>
          <a:prstGeom prst="rect">
            <a:avLst/>
          </a:prstGeom>
        </p:spPr>
      </p:pic>
    </p:spTree>
    <p:extLst>
      <p:ext uri="{BB962C8B-B14F-4D97-AF65-F5344CB8AC3E}">
        <p14:creationId xmlns:p14="http://schemas.microsoft.com/office/powerpoint/2010/main" val="397303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755576" y="1340768"/>
            <a:ext cx="7388299" cy="4542507"/>
          </a:xfrm>
        </p:spPr>
        <p:txBody>
          <a:bodyPr/>
          <a:lstStyle/>
          <a:p>
            <a:pPr>
              <a:lnSpc>
                <a:spcPct val="80000"/>
              </a:lnSpc>
              <a:buNone/>
            </a:pPr>
            <a:endParaRPr lang="lv-LV" sz="1600" dirty="0" smtClean="0">
              <a:solidFill>
                <a:schemeClr val="tx1"/>
              </a:solidFill>
              <a:latin typeface="+mn-lt"/>
              <a:ea typeface="+mn-ea"/>
              <a:cs typeface="+mn-cs"/>
            </a:endParaRPr>
          </a:p>
          <a:p>
            <a:pPr>
              <a:lnSpc>
                <a:spcPct val="80000"/>
              </a:lnSpc>
              <a:buNone/>
            </a:pPr>
            <a:r>
              <a:rPr lang="lv-LV" sz="2000" dirty="0" smtClean="0">
                <a:solidFill>
                  <a:srgbClr val="006600"/>
                </a:solidFill>
                <a:latin typeface="Times New Roman" pitchFamily="18" charset="0"/>
                <a:cs typeface="Times New Roman" pitchFamily="18" charset="0"/>
              </a:rPr>
              <a:t>Vadības </a:t>
            </a:r>
            <a:r>
              <a:rPr lang="lv-LV" sz="2000" dirty="0">
                <a:solidFill>
                  <a:srgbClr val="006600"/>
                </a:solidFill>
                <a:latin typeface="Times New Roman" pitchFamily="18" charset="0"/>
                <a:cs typeface="Times New Roman" pitchFamily="18" charset="0"/>
              </a:rPr>
              <a:t>komanda</a:t>
            </a:r>
            <a:r>
              <a:rPr lang="lv-LV" sz="2000" dirty="0" smtClean="0">
                <a:solidFill>
                  <a:srgbClr val="006600"/>
                </a:solidFill>
                <a:latin typeface="Times New Roman" pitchFamily="18" charset="0"/>
                <a:cs typeface="Times New Roman" pitchFamily="18" charset="0"/>
              </a:rPr>
              <a:t>:</a:t>
            </a:r>
          </a:p>
          <a:p>
            <a:pPr>
              <a:lnSpc>
                <a:spcPct val="80000"/>
              </a:lnSpc>
              <a:buNone/>
            </a:pPr>
            <a:endParaRPr lang="lv-LV" sz="2000" dirty="0">
              <a:solidFill>
                <a:srgbClr val="006600"/>
              </a:solidFill>
              <a:latin typeface="Times New Roman" pitchFamily="18" charset="0"/>
              <a:cs typeface="Times New Roman" pitchFamily="18" charset="0"/>
            </a:endParaRPr>
          </a:p>
          <a:p>
            <a:pPr>
              <a:buNone/>
            </a:pPr>
            <a:r>
              <a:rPr lang="lv-LV" sz="2000" dirty="0" smtClean="0">
                <a:solidFill>
                  <a:srgbClr val="006600"/>
                </a:solidFill>
                <a:latin typeface="Times New Roman" pitchFamily="18" charset="0"/>
                <a:cs typeface="Times New Roman" pitchFamily="18" charset="0"/>
              </a:rPr>
              <a:t>Izglītības iestādes vadītāja - </a:t>
            </a:r>
            <a:r>
              <a:rPr lang="lv-LV" sz="2000" dirty="0">
                <a:solidFill>
                  <a:srgbClr val="006600"/>
                </a:solidFill>
                <a:latin typeface="Times New Roman" pitchFamily="18" charset="0"/>
                <a:cs typeface="Times New Roman" pitchFamily="18" charset="0"/>
              </a:rPr>
              <a:t>Anita Suraka</a:t>
            </a:r>
          </a:p>
          <a:p>
            <a:pPr>
              <a:buNone/>
            </a:pPr>
            <a:r>
              <a:rPr lang="lv-LV" sz="2000" dirty="0" smtClean="0">
                <a:solidFill>
                  <a:srgbClr val="006600"/>
                </a:solidFill>
                <a:latin typeface="Times New Roman" pitchFamily="18" charset="0"/>
                <a:cs typeface="Times New Roman" pitchFamily="18" charset="0"/>
              </a:rPr>
              <a:t>Izglītības metodiķe - Gunta Koļča</a:t>
            </a:r>
          </a:p>
          <a:p>
            <a:pPr>
              <a:buNone/>
            </a:pPr>
            <a:endParaRPr lang="lv-LV" sz="2000" dirty="0">
              <a:solidFill>
                <a:srgbClr val="006600"/>
              </a:solidFill>
              <a:latin typeface="Times New Roman" pitchFamily="18" charset="0"/>
              <a:cs typeface="Times New Roman" pitchFamily="18" charset="0"/>
            </a:endParaRPr>
          </a:p>
          <a:p>
            <a:r>
              <a:rPr lang="lv-LV" sz="2000" dirty="0">
                <a:solidFill>
                  <a:srgbClr val="006600"/>
                </a:solidFill>
                <a:latin typeface="Times New Roman" pitchFamily="18" charset="0"/>
                <a:cs typeface="Times New Roman" pitchFamily="18" charset="0"/>
              </a:rPr>
              <a:t>Mērķa grupa:  bērni vecumā no 1.5 -7 gadiem</a:t>
            </a:r>
          </a:p>
          <a:p>
            <a:r>
              <a:rPr lang="lv-LV" sz="2000" dirty="0">
                <a:solidFill>
                  <a:srgbClr val="006600"/>
                </a:solidFill>
                <a:latin typeface="Times New Roman" pitchFamily="18" charset="0"/>
                <a:cs typeface="Times New Roman" pitchFamily="18" charset="0"/>
              </a:rPr>
              <a:t>Darba laiks:  no plkst.7.00-18.00</a:t>
            </a:r>
          </a:p>
          <a:p>
            <a:pPr>
              <a:lnSpc>
                <a:spcPct val="80000"/>
              </a:lnSpc>
            </a:pPr>
            <a:endParaRPr lang="en-US" sz="1600" dirty="0"/>
          </a:p>
        </p:txBody>
      </p:sp>
      <p:pic>
        <p:nvPicPr>
          <p:cNvPr id="4" name="Attēls 1" descr="C:\Users\Metode\Desktop\Jauna mape\100_052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60648"/>
            <a:ext cx="3265819"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Attēls 4" descr="C:\Users\Metode\Desktop\Jauna mape\DSC0660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293096"/>
            <a:ext cx="3312368"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Metode\Desktop\IMG_726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3933056"/>
            <a:ext cx="3353744" cy="2235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907704" y="908721"/>
            <a:ext cx="6768752" cy="4248472"/>
          </a:xfrm>
        </p:spPr>
        <p:txBody>
          <a:bodyPr/>
          <a:lstStyle/>
          <a:p>
            <a:pPr marL="0" lvl="0" indent="0">
              <a:buNone/>
            </a:pPr>
            <a:endParaRPr lang="lv-LV" sz="2000" dirty="0">
              <a:solidFill>
                <a:srgbClr val="006600"/>
              </a:solidFill>
            </a:endParaRPr>
          </a:p>
          <a:p>
            <a:pPr lvl="0"/>
            <a:r>
              <a:rPr lang="lv-LV" sz="2000" dirty="0" smtClean="0">
                <a:solidFill>
                  <a:srgbClr val="006600"/>
                </a:solidFill>
                <a:latin typeface="Times New Roman" panose="02020603050405020304" pitchFamily="18" charset="0"/>
                <a:cs typeface="Times New Roman" panose="02020603050405020304" pitchFamily="18" charset="0"/>
              </a:rPr>
              <a:t>darbojas </a:t>
            </a:r>
            <a:r>
              <a:rPr lang="lv-LV" sz="2000" dirty="0">
                <a:solidFill>
                  <a:srgbClr val="006600"/>
                </a:solidFill>
                <a:latin typeface="Times New Roman" panose="02020603050405020304" pitchFamily="18" charset="0"/>
                <a:cs typeface="Times New Roman" panose="02020603050405020304" pitchFamily="18" charset="0"/>
              </a:rPr>
              <a:t>kopš 1963.gada 1.augusta,</a:t>
            </a:r>
          </a:p>
          <a:p>
            <a:pPr lvl="0"/>
            <a:r>
              <a:rPr lang="lv-LV" sz="2000" dirty="0">
                <a:solidFill>
                  <a:srgbClr val="006600"/>
                </a:solidFill>
                <a:latin typeface="Times New Roman" panose="02020603050405020304" pitchFamily="18" charset="0"/>
                <a:cs typeface="Times New Roman" panose="02020603050405020304" pitchFamily="18" charset="0"/>
              </a:rPr>
              <a:t>mācību valoda – latviešu,</a:t>
            </a:r>
          </a:p>
          <a:p>
            <a:pPr lvl="0"/>
            <a:r>
              <a:rPr lang="lv-LV" sz="2000" dirty="0">
                <a:solidFill>
                  <a:srgbClr val="006600"/>
                </a:solidFill>
                <a:latin typeface="Times New Roman" panose="02020603050405020304" pitchFamily="18" charset="0"/>
                <a:cs typeface="Times New Roman" panose="02020603050405020304" pitchFamily="18" charset="0"/>
              </a:rPr>
              <a:t>tiek īstenota pirmsskolas izglītības </a:t>
            </a:r>
            <a:r>
              <a:rPr lang="lv-LV" sz="2000" dirty="0" smtClean="0">
                <a:solidFill>
                  <a:srgbClr val="006600"/>
                </a:solidFill>
                <a:latin typeface="Times New Roman" panose="02020603050405020304" pitchFamily="18" charset="0"/>
                <a:cs typeface="Times New Roman" panose="02020603050405020304" pitchFamily="18" charset="0"/>
              </a:rPr>
              <a:t>programma,      programmas kods 01011111</a:t>
            </a:r>
            <a:endParaRPr lang="lv-LV" sz="2000" dirty="0">
              <a:solidFill>
                <a:srgbClr val="006600"/>
              </a:solidFill>
              <a:latin typeface="Times New Roman" panose="02020603050405020304" pitchFamily="18" charset="0"/>
              <a:cs typeface="Times New Roman" panose="02020603050405020304" pitchFamily="18" charset="0"/>
            </a:endParaRPr>
          </a:p>
          <a:p>
            <a:pPr lvl="0"/>
            <a:r>
              <a:rPr lang="lv-LV" sz="2000" dirty="0">
                <a:solidFill>
                  <a:srgbClr val="006600"/>
                </a:solidFill>
                <a:latin typeface="Times New Roman" panose="02020603050405020304" pitchFamily="18" charset="0"/>
                <a:cs typeface="Times New Roman" panose="02020603050405020304" pitchFamily="18" charset="0"/>
              </a:rPr>
              <a:t>īpaša uzmanība tiek veltīta ētiskajai un kristīgajai audzināšanai, kas sekmē bērnos ticības, mīlestības, labestības īpašību attīstību,</a:t>
            </a:r>
          </a:p>
          <a:p>
            <a:pPr lvl="0"/>
            <a:r>
              <a:rPr lang="lv-LV" sz="2000" dirty="0" smtClean="0">
                <a:solidFill>
                  <a:srgbClr val="006600"/>
                </a:solidFill>
                <a:latin typeface="Times New Roman" panose="02020603050405020304" pitchFamily="18" charset="0"/>
                <a:cs typeface="Times New Roman" panose="02020603050405020304" pitchFamily="18" charset="0"/>
              </a:rPr>
              <a:t>2022/2023. </a:t>
            </a:r>
            <a:r>
              <a:rPr lang="lv-LV" sz="2000" dirty="0">
                <a:solidFill>
                  <a:srgbClr val="006600"/>
                </a:solidFill>
                <a:latin typeface="Times New Roman" panose="02020603050405020304" pitchFamily="18" charset="0"/>
                <a:cs typeface="Times New Roman" panose="02020603050405020304" pitchFamily="18" charset="0"/>
              </a:rPr>
              <a:t>mācību gadā to </a:t>
            </a:r>
            <a:r>
              <a:rPr lang="lv-LV" sz="2000" dirty="0" smtClean="0">
                <a:solidFill>
                  <a:srgbClr val="006600"/>
                </a:solidFill>
                <a:latin typeface="Times New Roman" panose="02020603050405020304" pitchFamily="18" charset="0"/>
                <a:cs typeface="Times New Roman" panose="02020603050405020304" pitchFamily="18" charset="0"/>
              </a:rPr>
              <a:t>apmeklē 114 bērni,</a:t>
            </a:r>
            <a:endParaRPr lang="lv-LV" sz="2000" dirty="0">
              <a:solidFill>
                <a:srgbClr val="006600"/>
              </a:solidFill>
              <a:latin typeface="Times New Roman" panose="02020603050405020304" pitchFamily="18" charset="0"/>
              <a:cs typeface="Times New Roman" panose="02020603050405020304" pitchFamily="18" charset="0"/>
            </a:endParaRPr>
          </a:p>
          <a:p>
            <a:pPr lvl="0"/>
            <a:r>
              <a:rPr lang="lv-LV" sz="2000" dirty="0">
                <a:solidFill>
                  <a:srgbClr val="006600"/>
                </a:solidFill>
                <a:latin typeface="Times New Roman" panose="02020603050405020304" pitchFamily="18" charset="0"/>
                <a:cs typeface="Times New Roman" panose="02020603050405020304" pitchFamily="18" charset="0"/>
              </a:rPr>
              <a:t>darbojas 6 grupas, </a:t>
            </a:r>
            <a:endParaRPr lang="lv-LV" sz="2000" dirty="0" smtClean="0">
              <a:solidFill>
                <a:srgbClr val="006600"/>
              </a:solidFill>
              <a:latin typeface="Times New Roman" panose="02020603050405020304" pitchFamily="18" charset="0"/>
              <a:cs typeface="Times New Roman" panose="02020603050405020304" pitchFamily="18" charset="0"/>
            </a:endParaRPr>
          </a:p>
          <a:p>
            <a:pPr lvl="0"/>
            <a:r>
              <a:rPr lang="lv-LV" sz="2000" dirty="0" smtClean="0">
                <a:solidFill>
                  <a:srgbClr val="006600"/>
                </a:solidFill>
                <a:latin typeface="Times New Roman" panose="02020603050405020304" pitchFamily="18" charset="0"/>
                <a:cs typeface="Times New Roman" panose="02020603050405020304" pitchFamily="18" charset="0"/>
              </a:rPr>
              <a:t>strādā 9 pirmsskolas skolotājas, logopēde, mūzikas skolotāja,  sporta skolotāja.</a:t>
            </a:r>
            <a:endParaRPr lang="lv-LV" sz="2000" dirty="0">
              <a:solidFill>
                <a:srgbClr val="006600"/>
              </a:solidFill>
              <a:latin typeface="Times New Roman" panose="02020603050405020304" pitchFamily="18" charset="0"/>
              <a:cs typeface="Times New Roman" panose="02020603050405020304" pitchFamily="18" charset="0"/>
            </a:endParaRPr>
          </a:p>
          <a:p>
            <a:pPr>
              <a:lnSpc>
                <a:spcPct val="80000"/>
              </a:lnSpc>
            </a:pPr>
            <a:endParaRPr lang="en-US" sz="1600" dirty="0"/>
          </a:p>
        </p:txBody>
      </p:sp>
      <p:pic>
        <p:nvPicPr>
          <p:cNvPr id="2050" name="Picture 2" descr="C:\Users\Metode\Desktop\DSC_5230.JPG"/>
          <p:cNvPicPr>
            <a:picLocks noChangeAspect="1" noChangeArrowheads="1"/>
          </p:cNvPicPr>
          <p:nvPr/>
        </p:nvPicPr>
        <p:blipFill>
          <a:blip r:embed="rId4" cstate="print">
            <a:extLst>
              <a:ext uri="{28A0092B-C50C-407E-A947-70E740481C1C}">
                <a14:useLocalDpi xmlns:a14="http://schemas.microsoft.com/office/drawing/2010/main" val="0"/>
              </a:ext>
            </a:extLst>
          </a:blip>
          <a:srcRect r="6183" b="11111"/>
          <a:stretch>
            <a:fillRect/>
          </a:stretch>
        </p:blipFill>
        <p:spPr bwMode="auto">
          <a:xfrm>
            <a:off x="3987270" y="4749883"/>
            <a:ext cx="3306367"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descr="315168721_8669159283124114_277044943138842103_n.jpg"/>
          <p:cNvPicPr>
            <a:picLocks noChangeAspect="1"/>
          </p:cNvPicPr>
          <p:nvPr/>
        </p:nvPicPr>
        <p:blipFill>
          <a:blip r:embed="rId5"/>
          <a:stretch>
            <a:fillRect/>
          </a:stretch>
        </p:blipFill>
        <p:spPr>
          <a:xfrm>
            <a:off x="5990026" y="44624"/>
            <a:ext cx="3074574" cy="1944216"/>
          </a:xfrm>
          <a:prstGeom prst="rect">
            <a:avLst/>
          </a:prstGeom>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sz="2400" dirty="0" smtClean="0">
                <a:solidFill>
                  <a:srgbClr val="006600"/>
                </a:solidFill>
                <a:latin typeface="Times New Roman" panose="02020603050405020304" pitchFamily="18" charset="0"/>
                <a:cs typeface="Times New Roman" panose="02020603050405020304" pitchFamily="18" charset="0"/>
              </a:rPr>
              <a:t>IESTĀDES</a:t>
            </a:r>
            <a:r>
              <a:rPr lang="lv-LV" sz="2400" b="1" dirty="0" smtClean="0">
                <a:solidFill>
                  <a:srgbClr val="006600"/>
                </a:solidFill>
                <a:latin typeface="Times New Roman" panose="02020603050405020304" pitchFamily="18" charset="0"/>
                <a:cs typeface="Times New Roman" panose="02020603050405020304" pitchFamily="18" charset="0"/>
              </a:rPr>
              <a:t> </a:t>
            </a:r>
            <a:r>
              <a:rPr lang="lv-LV" sz="2400" dirty="0" smtClean="0">
                <a:solidFill>
                  <a:srgbClr val="006600"/>
                </a:solidFill>
                <a:latin typeface="Times New Roman" panose="02020603050405020304" pitchFamily="18" charset="0"/>
                <a:cs typeface="Times New Roman" panose="02020603050405020304" pitchFamily="18" charset="0"/>
              </a:rPr>
              <a:t>MĒRĶIS</a:t>
            </a:r>
            <a:r>
              <a:rPr lang="lv-LV" sz="2400" dirty="0" smtClean="0">
                <a:solidFill>
                  <a:srgbClr val="006600"/>
                </a:solidFill>
              </a:rPr>
              <a:t> </a:t>
            </a:r>
            <a:endParaRPr lang="lv-LV" sz="2400" dirty="0"/>
          </a:p>
        </p:txBody>
      </p:sp>
      <p:sp>
        <p:nvSpPr>
          <p:cNvPr id="3" name="Satura vietturis 2"/>
          <p:cNvSpPr>
            <a:spLocks noGrp="1"/>
          </p:cNvSpPr>
          <p:nvPr>
            <p:ph idx="1"/>
          </p:nvPr>
        </p:nvSpPr>
        <p:spPr>
          <a:xfrm>
            <a:off x="1187623" y="1052736"/>
            <a:ext cx="7056785" cy="1800200"/>
          </a:xfrm>
        </p:spPr>
        <p:txBody>
          <a:bodyPr/>
          <a:lstStyle/>
          <a:p>
            <a:pPr marL="0" indent="0">
              <a:buNone/>
            </a:pPr>
            <a:r>
              <a:rPr lang="lv-LV" sz="2000" dirty="0" smtClean="0">
                <a:solidFill>
                  <a:srgbClr val="006600"/>
                </a:solidFill>
                <a:latin typeface="Times New Roman" panose="02020603050405020304" pitchFamily="18" charset="0"/>
                <a:cs typeface="Times New Roman" panose="02020603050405020304" pitchFamily="18" charset="0"/>
              </a:rPr>
              <a:t>Nodrošināt </a:t>
            </a:r>
            <a:r>
              <a:rPr lang="lv-LV" sz="2000" dirty="0">
                <a:solidFill>
                  <a:srgbClr val="006600"/>
                </a:solidFill>
                <a:latin typeface="Times New Roman" panose="02020603050405020304" pitchFamily="18" charset="0"/>
                <a:cs typeface="Times New Roman" panose="02020603050405020304" pitchFamily="18" charset="0"/>
              </a:rPr>
              <a:t>pirmsskolas vecuma bērniem pieejamu attīstošu, audzinošu un izglītojošu vidi, īstenojot izglītības programmā noteiktos mērķus un uzdevumus, sagatavojot bērnus pamatizglītības apguvei</a:t>
            </a:r>
            <a:r>
              <a:rPr lang="lv-LV" sz="2000" dirty="0" smtClean="0">
                <a:solidFill>
                  <a:srgbClr val="006600"/>
                </a:solidFill>
                <a:latin typeface="Times New Roman" panose="02020603050405020304" pitchFamily="18" charset="0"/>
                <a:cs typeface="Times New Roman" panose="02020603050405020304" pitchFamily="18" charset="0"/>
              </a:rPr>
              <a:t>.</a:t>
            </a:r>
          </a:p>
          <a:p>
            <a:endParaRPr lang="lv-LV" sz="2000" dirty="0">
              <a:solidFill>
                <a:srgbClr val="006600"/>
              </a:solidFill>
              <a:latin typeface="Times New Roman" panose="02020603050405020304" pitchFamily="18" charset="0"/>
              <a:cs typeface="Times New Roman" panose="02020603050405020304" pitchFamily="18" charset="0"/>
            </a:endParaRPr>
          </a:p>
        </p:txBody>
      </p:sp>
      <p:pic>
        <p:nvPicPr>
          <p:cNvPr id="1026" name="Picture 2" descr="C:\Users\Asus\Desktop\20160922_131138.jpg"/>
          <p:cNvPicPr>
            <a:picLocks noChangeAspect="1" noChangeArrowheads="1"/>
          </p:cNvPicPr>
          <p:nvPr/>
        </p:nvPicPr>
        <p:blipFill>
          <a:blip r:embed="rId2" cstate="print"/>
          <a:srcRect/>
          <a:stretch>
            <a:fillRect/>
          </a:stretch>
        </p:blipFill>
        <p:spPr bwMode="auto">
          <a:xfrm>
            <a:off x="467544" y="2420887"/>
            <a:ext cx="2142238" cy="2856317"/>
          </a:xfrm>
          <a:prstGeom prst="rect">
            <a:avLst/>
          </a:prstGeom>
          <a:ln>
            <a:noFill/>
          </a:ln>
          <a:effectLst>
            <a:softEdge rad="112500"/>
          </a:effectLst>
        </p:spPr>
      </p:pic>
      <p:pic>
        <p:nvPicPr>
          <p:cNvPr id="1028" name="Picture 4" descr="C:\Users\Asus\Desktop\20160922_131237.jpg"/>
          <p:cNvPicPr>
            <a:picLocks noChangeAspect="1" noChangeArrowheads="1"/>
          </p:cNvPicPr>
          <p:nvPr/>
        </p:nvPicPr>
        <p:blipFill>
          <a:blip r:embed="rId3" cstate="print"/>
          <a:srcRect/>
          <a:stretch>
            <a:fillRect/>
          </a:stretch>
        </p:blipFill>
        <p:spPr bwMode="auto">
          <a:xfrm>
            <a:off x="2483768" y="4653136"/>
            <a:ext cx="2763218" cy="2071558"/>
          </a:xfrm>
          <a:prstGeom prst="rect">
            <a:avLst/>
          </a:prstGeom>
          <a:ln>
            <a:noFill/>
          </a:ln>
          <a:effectLst>
            <a:softEdge rad="112500"/>
          </a:effectLst>
        </p:spPr>
      </p:pic>
      <p:pic>
        <p:nvPicPr>
          <p:cNvPr id="1029" name="Picture 5" descr="C:\Users\Asus\Desktop\20160922_131435.jpg"/>
          <p:cNvPicPr>
            <a:picLocks noChangeAspect="1" noChangeArrowheads="1"/>
          </p:cNvPicPr>
          <p:nvPr/>
        </p:nvPicPr>
        <p:blipFill>
          <a:blip r:embed="rId4" cstate="print"/>
          <a:srcRect/>
          <a:stretch>
            <a:fillRect/>
          </a:stretch>
        </p:blipFill>
        <p:spPr bwMode="auto">
          <a:xfrm>
            <a:off x="4644008" y="2060848"/>
            <a:ext cx="2233241" cy="2978886"/>
          </a:xfrm>
          <a:prstGeom prst="rect">
            <a:avLst/>
          </a:prstGeom>
          <a:ln>
            <a:noFill/>
          </a:ln>
          <a:effectLst>
            <a:softEdge rad="112500"/>
          </a:effectLst>
        </p:spPr>
      </p:pic>
      <p:pic>
        <p:nvPicPr>
          <p:cNvPr id="1030" name="Picture 6" descr="C:\Users\Asus\Desktop\20160922_131459.jpg"/>
          <p:cNvPicPr>
            <a:picLocks noChangeAspect="1" noChangeArrowheads="1"/>
          </p:cNvPicPr>
          <p:nvPr/>
        </p:nvPicPr>
        <p:blipFill>
          <a:blip r:embed="rId5" cstate="print"/>
          <a:srcRect/>
          <a:stretch>
            <a:fillRect/>
          </a:stretch>
        </p:blipFill>
        <p:spPr bwMode="auto">
          <a:xfrm>
            <a:off x="6660232" y="3933056"/>
            <a:ext cx="2051023" cy="2735828"/>
          </a:xfrm>
          <a:prstGeom prst="rect">
            <a:avLst/>
          </a:prstGeom>
          <a:ln>
            <a:noFill/>
          </a:ln>
          <a:effectLst>
            <a:softEdge rad="112500"/>
          </a:effectLst>
        </p:spPr>
      </p:pic>
    </p:spTree>
    <p:extLst>
      <p:ext uri="{BB962C8B-B14F-4D97-AF65-F5344CB8AC3E}">
        <p14:creationId xmlns:p14="http://schemas.microsoft.com/office/powerpoint/2010/main" val="1897407097"/>
      </p:ext>
    </p:extLst>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z="2400" dirty="0" smtClean="0">
                <a:solidFill>
                  <a:srgbClr val="006600"/>
                </a:solidFill>
                <a:latin typeface="Times New Roman" panose="02020603050405020304" pitchFamily="18" charset="0"/>
                <a:cs typeface="Times New Roman" panose="02020603050405020304" pitchFamily="18" charset="0"/>
              </a:rPr>
              <a:t>IESTĀDES GALVENIE UZDEVUMI</a:t>
            </a:r>
            <a:endParaRPr lang="lv-LV" sz="2400" dirty="0">
              <a:solidFill>
                <a:srgbClr val="006600"/>
              </a:solidFill>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a:xfrm>
            <a:off x="1043608" y="1700808"/>
            <a:ext cx="7315200" cy="4343400"/>
          </a:xfrm>
        </p:spPr>
        <p:txBody>
          <a:bodyPr/>
          <a:lstStyle/>
          <a:p>
            <a:r>
              <a:rPr lang="lv-LV" sz="2000" dirty="0">
                <a:solidFill>
                  <a:srgbClr val="006600"/>
                </a:solidFill>
                <a:latin typeface="Times New Roman" panose="02020603050405020304" pitchFamily="18" charset="0"/>
                <a:cs typeface="Times New Roman" panose="02020603050405020304" pitchFamily="18" charset="0"/>
              </a:rPr>
              <a:t>nostiprināt un aizsargāt audzēkņu drošību un veselību;</a:t>
            </a:r>
          </a:p>
          <a:p>
            <a:r>
              <a:rPr lang="lv-LV" sz="2000" dirty="0">
                <a:solidFill>
                  <a:srgbClr val="006600"/>
                </a:solidFill>
                <a:latin typeface="Times New Roman" panose="02020603050405020304" pitchFamily="18" charset="0"/>
                <a:cs typeface="Times New Roman" panose="02020603050405020304" pitchFamily="18" charset="0"/>
              </a:rPr>
              <a:t>nodrošināt kvalitatīvu attīstošu vidi pirmsskolas izglītības programmā noteikto mērķu un uzdevumu īstenošanai, atbilstoši katra audzēkņa spējām un attīstības pakāpei;</a:t>
            </a:r>
          </a:p>
          <a:p>
            <a:r>
              <a:rPr lang="lv-LV" sz="2000" dirty="0">
                <a:solidFill>
                  <a:srgbClr val="006600"/>
                </a:solidFill>
                <a:latin typeface="Times New Roman" panose="02020603050405020304" pitchFamily="18" charset="0"/>
                <a:cs typeface="Times New Roman" panose="02020603050405020304" pitchFamily="18" charset="0"/>
              </a:rPr>
              <a:t>attīstīt katra audzēkņa aktivitāti: ētiski estētisko, intelektuālo un fizisko aktivitāti, veidojot audzēkņa iekšējo vēlmi izzināt apkārtējo pasauli un apgūstot pieaugušo radīto pieredzi;</a:t>
            </a:r>
          </a:p>
          <a:p>
            <a:r>
              <a:rPr lang="lv-LV" sz="2000" dirty="0">
                <a:solidFill>
                  <a:srgbClr val="006600"/>
                </a:solidFill>
                <a:latin typeface="Times New Roman" panose="02020603050405020304" pitchFamily="18" charset="0"/>
                <a:cs typeface="Times New Roman" panose="02020603050405020304" pitchFamily="18" charset="0"/>
              </a:rPr>
              <a:t>radīt apstākļus nacionālās pašapziņas attīstībai;</a:t>
            </a:r>
          </a:p>
          <a:p>
            <a:r>
              <a:rPr lang="lv-LV" sz="2000" dirty="0">
                <a:solidFill>
                  <a:srgbClr val="006600"/>
                </a:solidFill>
                <a:latin typeface="Times New Roman" panose="02020603050405020304" pitchFamily="18" charset="0"/>
                <a:cs typeface="Times New Roman" panose="02020603050405020304" pitchFamily="18" charset="0"/>
              </a:rPr>
              <a:t>veidot pamatus mācīties prasmei, sagatavojot audzēkņus pamatizglītības uzsākšanai;</a:t>
            </a:r>
          </a:p>
          <a:p>
            <a:r>
              <a:rPr lang="lv-LV" sz="2000" dirty="0">
                <a:solidFill>
                  <a:srgbClr val="006600"/>
                </a:solidFill>
                <a:latin typeface="Times New Roman" panose="02020603050405020304" pitchFamily="18" charset="0"/>
                <a:cs typeface="Times New Roman" panose="02020603050405020304" pitchFamily="18" charset="0"/>
              </a:rPr>
              <a:t>veicināt latviešu tautas tradīciju iedzīvināšanu iestādē un kopīgu svētku svinēšanu;</a:t>
            </a:r>
          </a:p>
          <a:p>
            <a:r>
              <a:rPr lang="lv-LV" sz="2000" dirty="0">
                <a:solidFill>
                  <a:srgbClr val="006600"/>
                </a:solidFill>
                <a:latin typeface="Times New Roman" panose="02020603050405020304" pitchFamily="18" charset="0"/>
                <a:cs typeface="Times New Roman" panose="02020603050405020304" pitchFamily="18" charset="0"/>
              </a:rPr>
              <a:t>izglītot audzēkņu vecākus, organizējot izglītojošus pasākumus.</a:t>
            </a:r>
          </a:p>
          <a:p>
            <a:endParaRPr lang="lv-LV" sz="2000" dirty="0"/>
          </a:p>
        </p:txBody>
      </p:sp>
    </p:spTree>
    <p:extLst>
      <p:ext uri="{BB962C8B-B14F-4D97-AF65-F5344CB8AC3E}">
        <p14:creationId xmlns:p14="http://schemas.microsoft.com/office/powerpoint/2010/main" val="3313274972"/>
      </p:ext>
    </p:extLst>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1115616" y="243512"/>
            <a:ext cx="7632848" cy="5201424"/>
          </a:xfrm>
          <a:prstGeom prst="rect">
            <a:avLst/>
          </a:prstGeom>
        </p:spPr>
        <p:txBody>
          <a:bodyPr wrap="square">
            <a:spAutoFit/>
          </a:bodyPr>
          <a:lstStyle/>
          <a:p>
            <a:pPr lvl="1"/>
            <a:endParaRPr lang="lv-LV" b="1" dirty="0" smtClean="0"/>
          </a:p>
          <a:p>
            <a:pPr lvl="1"/>
            <a:endParaRPr lang="lv-LV" b="1" dirty="0"/>
          </a:p>
          <a:p>
            <a:pPr lvl="1"/>
            <a:endParaRPr lang="lv-LV" b="1" dirty="0" smtClean="0"/>
          </a:p>
          <a:p>
            <a:pPr lvl="1" algn="just"/>
            <a:r>
              <a:rPr lang="lv-LV" sz="2000" b="1" dirty="0" smtClean="0">
                <a:solidFill>
                  <a:srgbClr val="006600"/>
                </a:solidFill>
                <a:latin typeface="Times New Roman" panose="02020603050405020304" pitchFamily="18" charset="0"/>
                <a:cs typeface="Times New Roman" panose="02020603050405020304" pitchFamily="18" charset="0"/>
              </a:rPr>
              <a:t>Izglītības </a:t>
            </a:r>
            <a:r>
              <a:rPr lang="lv-LV" sz="2000" b="1" dirty="0">
                <a:solidFill>
                  <a:srgbClr val="006600"/>
                </a:solidFill>
                <a:latin typeface="Times New Roman" panose="02020603050405020304" pitchFamily="18" charset="0"/>
                <a:cs typeface="Times New Roman" panose="02020603050405020304" pitchFamily="18" charset="0"/>
              </a:rPr>
              <a:t>iestādes misija</a:t>
            </a:r>
            <a:r>
              <a:rPr lang="lv-LV" sz="2000" dirty="0">
                <a:solidFill>
                  <a:srgbClr val="006600"/>
                </a:solidFill>
                <a:latin typeface="Times New Roman" panose="02020603050405020304" pitchFamily="18" charset="0"/>
                <a:cs typeface="Times New Roman" panose="02020603050405020304" pitchFamily="18" charset="0"/>
              </a:rPr>
              <a:t> – </a:t>
            </a:r>
            <a:r>
              <a:rPr lang="lv-LV" sz="2000" dirty="0" smtClean="0">
                <a:solidFill>
                  <a:srgbClr val="006600"/>
                </a:solidFill>
                <a:latin typeface="Times New Roman" panose="02020603050405020304" pitchFamily="18" charset="0"/>
                <a:cs typeface="Times New Roman" panose="02020603050405020304" pitchFamily="18" charset="0"/>
              </a:rPr>
              <a:t>Sabiedrībai </a:t>
            </a:r>
            <a:r>
              <a:rPr lang="lv-LV" sz="2000" dirty="0">
                <a:solidFill>
                  <a:srgbClr val="006600"/>
                </a:solidFill>
                <a:latin typeface="Times New Roman" panose="02020603050405020304" pitchFamily="18" charset="0"/>
                <a:cs typeface="Times New Roman" panose="02020603050405020304" pitchFamily="18" charset="0"/>
              </a:rPr>
              <a:t>atvērta mūsdienīga, inovatīva iestāde, ar   profesionāli kompetentiem pedagogiem, kurā caur drošu, attīstošu vidi un aktivitātēm tiek veidota izglītojamo personība, attīstītas viņu prasmes, iemaņas un ielikts pamats tālākai dzīves skolai</a:t>
            </a:r>
            <a:r>
              <a:rPr lang="lv-LV" sz="2000" dirty="0" smtClean="0">
                <a:solidFill>
                  <a:srgbClr val="006600"/>
                </a:solidFill>
                <a:latin typeface="Times New Roman" panose="02020603050405020304" pitchFamily="18" charset="0"/>
                <a:cs typeface="Times New Roman" panose="02020603050405020304" pitchFamily="18" charset="0"/>
              </a:rPr>
              <a:t>.</a:t>
            </a:r>
          </a:p>
          <a:p>
            <a:pPr lvl="1" algn="just"/>
            <a:endParaRPr lang="en-US" sz="2000" dirty="0">
              <a:solidFill>
                <a:srgbClr val="006600"/>
              </a:solidFill>
              <a:latin typeface="Times New Roman" panose="02020603050405020304" pitchFamily="18" charset="0"/>
              <a:cs typeface="Times New Roman" panose="02020603050405020304" pitchFamily="18" charset="0"/>
            </a:endParaRPr>
          </a:p>
          <a:p>
            <a:pPr lvl="1" algn="just"/>
            <a:r>
              <a:rPr lang="lv-LV" sz="2000" b="1" dirty="0">
                <a:solidFill>
                  <a:srgbClr val="006600"/>
                </a:solidFill>
                <a:latin typeface="Times New Roman" panose="02020603050405020304" pitchFamily="18" charset="0"/>
                <a:cs typeface="Times New Roman" panose="02020603050405020304" pitchFamily="18" charset="0"/>
              </a:rPr>
              <a:t>Izglītības iestādes </a:t>
            </a:r>
            <a:r>
              <a:rPr lang="lv-LV" sz="2000" b="1" dirty="0" smtClean="0">
                <a:solidFill>
                  <a:srgbClr val="006600"/>
                </a:solidFill>
                <a:latin typeface="Times New Roman" panose="02020603050405020304" pitchFamily="18" charset="0"/>
                <a:cs typeface="Times New Roman" panose="02020603050405020304" pitchFamily="18" charset="0"/>
              </a:rPr>
              <a:t>vīzija</a:t>
            </a:r>
            <a:r>
              <a:rPr lang="lv-LV" sz="2000" dirty="0" smtClean="0">
                <a:solidFill>
                  <a:srgbClr val="006600"/>
                </a:solidFill>
                <a:latin typeface="Times New Roman" panose="02020603050405020304" pitchFamily="18" charset="0"/>
                <a:cs typeface="Times New Roman" panose="02020603050405020304" pitchFamily="18" charset="0"/>
              </a:rPr>
              <a:t> </a:t>
            </a:r>
            <a:r>
              <a:rPr lang="lv-LV" sz="2000" dirty="0">
                <a:solidFill>
                  <a:srgbClr val="006600"/>
                </a:solidFill>
                <a:latin typeface="Times New Roman" panose="02020603050405020304" pitchFamily="18" charset="0"/>
                <a:cs typeface="Times New Roman" panose="02020603050405020304" pitchFamily="18" charset="0"/>
              </a:rPr>
              <a:t>– </a:t>
            </a:r>
            <a:r>
              <a:rPr lang="lv-LV" sz="2000" dirty="0" smtClean="0">
                <a:solidFill>
                  <a:srgbClr val="006600"/>
                </a:solidFill>
                <a:latin typeface="Times New Roman" panose="02020603050405020304" pitchFamily="18" charset="0"/>
                <a:cs typeface="Times New Roman" panose="02020603050405020304" pitchFamily="18" charset="0"/>
              </a:rPr>
              <a:t>Daudzveidīga, mūsdienu vajadzībām atbilstoša mājīga un inovatīva pirmsskolas izglītības iestāde ar profesionālu, progresīvu, saliedētu un jaunām idejām atvērtu darbinieku komandu, kas sagatavo bērnu pamatizglītības apguvei, rosinot izzināt, mācīties un darboties patstāvīgi drošā un dabai draudzīgā vidē, kurā  radīti apstākļi katra bērna izaugsmei un iekšējai vēlmei izzināt apkārtējo pasauli.</a:t>
            </a:r>
            <a:endParaRPr lang="en-US" sz="2000"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461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lv-LV" sz="2400" dirty="0">
                <a:solidFill>
                  <a:srgbClr val="006600"/>
                </a:solidFill>
                <a:latin typeface="Times New Roman" pitchFamily="18" charset="0"/>
                <a:cs typeface="Times New Roman" pitchFamily="18" charset="0"/>
              </a:rPr>
              <a:t/>
            </a:r>
            <a:br>
              <a:rPr lang="lv-LV" sz="2400" dirty="0">
                <a:solidFill>
                  <a:srgbClr val="006600"/>
                </a:solidFill>
                <a:latin typeface="Times New Roman" pitchFamily="18" charset="0"/>
                <a:cs typeface="Times New Roman" pitchFamily="18" charset="0"/>
              </a:rPr>
            </a:br>
            <a:r>
              <a:rPr lang="lv-LV" sz="2400" dirty="0" smtClean="0">
                <a:solidFill>
                  <a:srgbClr val="006600"/>
                </a:solidFill>
                <a:latin typeface="Times New Roman" pitchFamily="18" charset="0"/>
                <a:cs typeface="Times New Roman" pitchFamily="18" charset="0"/>
              </a:rPr>
              <a:t/>
            </a:r>
            <a:br>
              <a:rPr lang="lv-LV" sz="2400" dirty="0" smtClean="0">
                <a:solidFill>
                  <a:srgbClr val="006600"/>
                </a:solidFill>
                <a:latin typeface="Times New Roman" pitchFamily="18" charset="0"/>
                <a:cs typeface="Times New Roman" pitchFamily="18" charset="0"/>
              </a:rPr>
            </a:br>
            <a:r>
              <a:rPr lang="lv-LV" sz="2400" dirty="0" smtClean="0">
                <a:solidFill>
                  <a:srgbClr val="006600"/>
                </a:solidFill>
                <a:latin typeface="Times New Roman" pitchFamily="18" charset="0"/>
                <a:cs typeface="Times New Roman" pitchFamily="18" charset="0"/>
              </a:rPr>
              <a:t>IESTĀDE </a:t>
            </a:r>
            <a:r>
              <a:rPr lang="lv-LV" sz="2400" dirty="0">
                <a:solidFill>
                  <a:srgbClr val="006600"/>
                </a:solidFill>
                <a:latin typeface="Times New Roman" pitchFamily="18" charset="0"/>
                <a:cs typeface="Times New Roman" pitchFamily="18" charset="0"/>
              </a:rPr>
              <a:t>PIEDĀVĀ</a:t>
            </a:r>
            <a:r>
              <a:rPr lang="lv-LV" dirty="0">
                <a:solidFill>
                  <a:schemeClr val="bg1"/>
                </a:solidFill>
                <a:latin typeface="+mj-lt"/>
                <a:ea typeface="+mj-ea"/>
                <a:cs typeface="+mj-cs"/>
              </a:rPr>
              <a:t/>
            </a:r>
            <a:br>
              <a:rPr lang="lv-LV" dirty="0">
                <a:solidFill>
                  <a:schemeClr val="bg1"/>
                </a:solidFill>
                <a:latin typeface="+mj-lt"/>
                <a:ea typeface="+mj-ea"/>
                <a:cs typeface="+mj-cs"/>
              </a:rPr>
            </a:br>
            <a:endParaRPr lang="lv-LV" dirty="0"/>
          </a:p>
        </p:txBody>
      </p:sp>
      <p:sp>
        <p:nvSpPr>
          <p:cNvPr id="3" name="Содержимое 2"/>
          <p:cNvSpPr>
            <a:spLocks noGrp="1"/>
          </p:cNvSpPr>
          <p:nvPr>
            <p:ph idx="1"/>
          </p:nvPr>
        </p:nvSpPr>
        <p:spPr>
          <a:xfrm>
            <a:off x="1115616" y="1153891"/>
            <a:ext cx="7315200" cy="4343400"/>
          </a:xfrm>
        </p:spPr>
        <p:txBody>
          <a:bodyPr/>
          <a:lstStyle/>
          <a:p>
            <a:pPr lvl="0"/>
            <a:r>
              <a:rPr lang="lv-LV" sz="1800" dirty="0">
                <a:solidFill>
                  <a:srgbClr val="006600"/>
                </a:solidFill>
                <a:latin typeface="Times New Roman" pitchFamily="18" charset="0"/>
                <a:cs typeface="Times New Roman" pitchFamily="18" charset="0"/>
              </a:rPr>
              <a:t>M</a:t>
            </a:r>
            <a:r>
              <a:rPr lang="lv-LV" sz="1800" dirty="0" smtClean="0">
                <a:solidFill>
                  <a:srgbClr val="006600"/>
                </a:solidFill>
                <a:latin typeface="Times New Roman" pitchFamily="18" charset="0"/>
                <a:cs typeface="Times New Roman" pitchFamily="18" charset="0"/>
              </a:rPr>
              <a:t>ājīgu </a:t>
            </a:r>
            <a:r>
              <a:rPr lang="lv-LV" sz="1800" dirty="0">
                <a:solidFill>
                  <a:srgbClr val="006600"/>
                </a:solidFill>
                <a:latin typeface="Times New Roman" pitchFamily="18" charset="0"/>
                <a:cs typeface="Times New Roman" pitchFamily="18" charset="0"/>
              </a:rPr>
              <a:t>atmosfēru un attīstošu vidi,</a:t>
            </a:r>
          </a:p>
          <a:p>
            <a:pPr lvl="0"/>
            <a:r>
              <a:rPr lang="lv-LV" sz="1800" dirty="0">
                <a:solidFill>
                  <a:srgbClr val="006600"/>
                </a:solidFill>
                <a:latin typeface="Times New Roman" pitchFamily="18" charset="0"/>
                <a:cs typeface="Times New Roman" pitchFamily="18" charset="0"/>
              </a:rPr>
              <a:t>pašapkalpošanās iemaņu apgūšanu,</a:t>
            </a:r>
          </a:p>
          <a:p>
            <a:pPr lvl="0"/>
            <a:r>
              <a:rPr lang="lv-LV" sz="1800" dirty="0">
                <a:solidFill>
                  <a:srgbClr val="006600"/>
                </a:solidFill>
                <a:latin typeface="Times New Roman" pitchFamily="18" charset="0"/>
                <a:cs typeface="Times New Roman" pitchFamily="18" charset="0"/>
              </a:rPr>
              <a:t>attīstošas </a:t>
            </a:r>
            <a:r>
              <a:rPr lang="lv-LV" sz="1800" dirty="0" smtClean="0">
                <a:solidFill>
                  <a:srgbClr val="006600"/>
                </a:solidFill>
                <a:latin typeface="Times New Roman" pitchFamily="18" charset="0"/>
                <a:cs typeface="Times New Roman" pitchFamily="18" charset="0"/>
              </a:rPr>
              <a:t>rotaļnodarbības</a:t>
            </a:r>
            <a:r>
              <a:rPr lang="lv-LV" sz="1800" dirty="0">
                <a:solidFill>
                  <a:srgbClr val="006600"/>
                </a:solidFill>
                <a:latin typeface="Times New Roman" pitchFamily="18" charset="0"/>
                <a:cs typeface="Times New Roman" pitchFamily="18" charset="0"/>
              </a:rPr>
              <a:t>, kurās </a:t>
            </a:r>
            <a:r>
              <a:rPr lang="lv-LV" sz="1800" dirty="0" smtClean="0">
                <a:solidFill>
                  <a:srgbClr val="006600"/>
                </a:solidFill>
                <a:latin typeface="Times New Roman" pitchFamily="18" charset="0"/>
                <a:cs typeface="Times New Roman" pitchFamily="18" charset="0"/>
              </a:rPr>
              <a:t>izmantota kreatīva</a:t>
            </a:r>
          </a:p>
          <a:p>
            <a:pPr marL="0" lvl="0" indent="0">
              <a:buNone/>
            </a:pPr>
            <a:r>
              <a:rPr lang="lv-LV" sz="1800" dirty="0">
                <a:solidFill>
                  <a:srgbClr val="006600"/>
                </a:solidFill>
                <a:latin typeface="Times New Roman" pitchFamily="18" charset="0"/>
                <a:cs typeface="Times New Roman" pitchFamily="18" charset="0"/>
              </a:rPr>
              <a:t> </a:t>
            </a:r>
            <a:r>
              <a:rPr lang="lv-LV" sz="1800" dirty="0" smtClean="0">
                <a:solidFill>
                  <a:srgbClr val="006600"/>
                </a:solidFill>
                <a:latin typeface="Times New Roman" pitchFamily="18" charset="0"/>
                <a:cs typeface="Times New Roman" pitchFamily="18" charset="0"/>
              </a:rPr>
              <a:t>    individuāla pieeja,</a:t>
            </a:r>
            <a:endParaRPr lang="lv-LV" sz="1800" dirty="0">
              <a:solidFill>
                <a:srgbClr val="006600"/>
              </a:solidFill>
              <a:latin typeface="Times New Roman" pitchFamily="18" charset="0"/>
              <a:cs typeface="Times New Roman" pitchFamily="18" charset="0"/>
            </a:endParaRPr>
          </a:p>
          <a:p>
            <a:pPr lvl="0"/>
            <a:r>
              <a:rPr lang="lv-LV" sz="1800" dirty="0" smtClean="0">
                <a:solidFill>
                  <a:srgbClr val="006600"/>
                </a:solidFill>
                <a:latin typeface="Times New Roman" pitchFamily="18" charset="0"/>
                <a:cs typeface="Times New Roman" pitchFamily="18" charset="0"/>
              </a:rPr>
              <a:t>iepazīšanās </a:t>
            </a:r>
            <a:r>
              <a:rPr lang="lv-LV" sz="1800" dirty="0">
                <a:solidFill>
                  <a:srgbClr val="006600"/>
                </a:solidFill>
                <a:latin typeface="Times New Roman" pitchFamily="18" charset="0"/>
                <a:cs typeface="Times New Roman" pitchFamily="18" charset="0"/>
              </a:rPr>
              <a:t>ar rotaļām, pasakām, teātri, pirkstiņ spēlēm,</a:t>
            </a:r>
          </a:p>
          <a:p>
            <a:pPr lvl="0"/>
            <a:r>
              <a:rPr lang="lv-LV" sz="1800" dirty="0" smtClean="0">
                <a:solidFill>
                  <a:srgbClr val="006600"/>
                </a:solidFill>
                <a:latin typeface="Times New Roman" pitchFamily="18" charset="0"/>
                <a:cs typeface="Times New Roman" pitchFamily="18" charset="0"/>
              </a:rPr>
              <a:t>mācīšanās </a:t>
            </a:r>
            <a:r>
              <a:rPr lang="lv-LV" sz="1800" dirty="0">
                <a:solidFill>
                  <a:srgbClr val="006600"/>
                </a:solidFill>
                <a:latin typeface="Times New Roman" pitchFamily="18" charset="0"/>
                <a:cs typeface="Times New Roman" pitchFamily="18" charset="0"/>
              </a:rPr>
              <a:t>mīlēt un izjust mūziku, </a:t>
            </a:r>
            <a:endParaRPr lang="lv-LV" sz="1800" dirty="0" smtClean="0">
              <a:solidFill>
                <a:srgbClr val="006600"/>
              </a:solidFill>
              <a:latin typeface="Times New Roman" pitchFamily="18" charset="0"/>
              <a:cs typeface="Times New Roman" pitchFamily="18" charset="0"/>
            </a:endParaRPr>
          </a:p>
          <a:p>
            <a:pPr lvl="0"/>
            <a:r>
              <a:rPr lang="lv-LV" sz="1800" dirty="0" smtClean="0">
                <a:solidFill>
                  <a:srgbClr val="006600"/>
                </a:solidFill>
                <a:latin typeface="Times New Roman" pitchFamily="18" charset="0"/>
                <a:cs typeface="Times New Roman" pitchFamily="18" charset="0"/>
              </a:rPr>
              <a:t>valodas</a:t>
            </a:r>
            <a:r>
              <a:rPr lang="lv-LV" sz="1800" dirty="0">
                <a:solidFill>
                  <a:srgbClr val="006600"/>
                </a:solidFill>
                <a:latin typeface="Times New Roman" pitchFamily="18" charset="0"/>
                <a:cs typeface="Times New Roman" pitchFamily="18" charset="0"/>
              </a:rPr>
              <a:t>, daiļlasīšanas pamatu </a:t>
            </a:r>
            <a:r>
              <a:rPr lang="lv-LV" sz="1800" dirty="0" smtClean="0">
                <a:solidFill>
                  <a:srgbClr val="006600"/>
                </a:solidFill>
                <a:latin typeface="Times New Roman" pitchFamily="18" charset="0"/>
                <a:cs typeface="Times New Roman" pitchFamily="18" charset="0"/>
              </a:rPr>
              <a:t>pilnveidošana,</a:t>
            </a:r>
            <a:endParaRPr lang="lv-LV" sz="1800" dirty="0">
              <a:solidFill>
                <a:srgbClr val="006600"/>
              </a:solidFill>
              <a:latin typeface="Times New Roman" pitchFamily="18" charset="0"/>
              <a:cs typeface="Times New Roman" pitchFamily="18" charset="0"/>
            </a:endParaRPr>
          </a:p>
          <a:p>
            <a:pPr lvl="0"/>
            <a:r>
              <a:rPr lang="lv-LV" sz="1800" dirty="0">
                <a:solidFill>
                  <a:srgbClr val="006600"/>
                </a:solidFill>
                <a:latin typeface="Times New Roman" pitchFamily="18" charset="0"/>
                <a:cs typeface="Times New Roman" pitchFamily="18" charset="0"/>
              </a:rPr>
              <a:t>iepazīšanos ar matemātikas pamatiem un loģiskās </a:t>
            </a:r>
            <a:endParaRPr lang="lv-LV" sz="1800" dirty="0" smtClean="0">
              <a:solidFill>
                <a:srgbClr val="006600"/>
              </a:solidFill>
              <a:latin typeface="Times New Roman" pitchFamily="18" charset="0"/>
              <a:cs typeface="Times New Roman" pitchFamily="18" charset="0"/>
            </a:endParaRPr>
          </a:p>
          <a:p>
            <a:pPr marL="0" lvl="0" indent="0">
              <a:buNone/>
            </a:pPr>
            <a:r>
              <a:rPr lang="lv-LV" sz="1800" dirty="0" smtClean="0">
                <a:solidFill>
                  <a:srgbClr val="006600"/>
                </a:solidFill>
                <a:latin typeface="Times New Roman" pitchFamily="18" charset="0"/>
                <a:cs typeface="Times New Roman" pitchFamily="18" charset="0"/>
              </a:rPr>
              <a:t>     domāšanas </a:t>
            </a:r>
            <a:r>
              <a:rPr lang="lv-LV" sz="1800" dirty="0">
                <a:solidFill>
                  <a:srgbClr val="006600"/>
                </a:solidFill>
                <a:latin typeface="Times New Roman" pitchFamily="18" charset="0"/>
                <a:cs typeface="Times New Roman" pitchFamily="18" charset="0"/>
              </a:rPr>
              <a:t>attīstīšanu</a:t>
            </a:r>
            <a:r>
              <a:rPr lang="lv-LV" sz="1800" dirty="0" smtClean="0">
                <a:solidFill>
                  <a:srgbClr val="006600"/>
                </a:solidFill>
                <a:latin typeface="Times New Roman" pitchFamily="18" charset="0"/>
                <a:cs typeface="Times New Roman" pitchFamily="18" charset="0"/>
              </a:rPr>
              <a:t>,</a:t>
            </a:r>
          </a:p>
          <a:p>
            <a:pPr lvl="0"/>
            <a:r>
              <a:rPr lang="lv-LV" sz="1800" dirty="0">
                <a:solidFill>
                  <a:srgbClr val="006600"/>
                </a:solidFill>
                <a:latin typeface="Times New Roman" pitchFamily="18" charset="0"/>
                <a:cs typeface="Times New Roman" pitchFamily="18" charset="0"/>
              </a:rPr>
              <a:t>l</a:t>
            </a:r>
            <a:r>
              <a:rPr lang="lv-LV" sz="1800" dirty="0" smtClean="0">
                <a:solidFill>
                  <a:srgbClr val="006600"/>
                </a:solidFill>
                <a:latin typeface="Times New Roman" pitchFamily="18" charset="0"/>
                <a:cs typeface="Times New Roman" pitchFamily="18" charset="0"/>
              </a:rPr>
              <a:t>ogopēda darba ar 5-6.gadīgiem bērniem,</a:t>
            </a:r>
          </a:p>
          <a:p>
            <a:pPr lvl="0"/>
            <a:r>
              <a:rPr lang="lv-LV" sz="1800" dirty="0">
                <a:solidFill>
                  <a:srgbClr val="006600"/>
                </a:solidFill>
                <a:latin typeface="Times New Roman" pitchFamily="18" charset="0"/>
                <a:cs typeface="Times New Roman" pitchFamily="18" charset="0"/>
              </a:rPr>
              <a:t>a</a:t>
            </a:r>
            <a:r>
              <a:rPr lang="lv-LV" sz="1800" dirty="0" smtClean="0">
                <a:solidFill>
                  <a:srgbClr val="006600"/>
                </a:solidFill>
                <a:latin typeface="Times New Roman" pitchFamily="18" charset="0"/>
                <a:cs typeface="Times New Roman" pitchFamily="18" charset="0"/>
              </a:rPr>
              <a:t>tklātās rotaļnodarbības izglītības iestādes vecākiem,</a:t>
            </a:r>
          </a:p>
          <a:p>
            <a:pPr lvl="0"/>
            <a:r>
              <a:rPr lang="lv-LV" sz="1800" dirty="0" smtClean="0">
                <a:solidFill>
                  <a:srgbClr val="006600"/>
                </a:solidFill>
                <a:latin typeface="Times New Roman" pitchFamily="18" charset="0"/>
                <a:cs typeface="Times New Roman" pitchFamily="18" charset="0"/>
              </a:rPr>
              <a:t>sporta </a:t>
            </a:r>
            <a:r>
              <a:rPr lang="lv-LV" sz="1800" dirty="0">
                <a:solidFill>
                  <a:srgbClr val="006600"/>
                </a:solidFill>
                <a:latin typeface="Times New Roman" pitchFamily="18" charset="0"/>
                <a:cs typeface="Times New Roman" pitchFamily="18" charset="0"/>
              </a:rPr>
              <a:t>un kustību rotaļas, norūdīšanās aktivitātes,</a:t>
            </a:r>
          </a:p>
          <a:p>
            <a:pPr lvl="0"/>
            <a:r>
              <a:rPr lang="lv-LV" sz="1800" dirty="0">
                <a:solidFill>
                  <a:srgbClr val="006600"/>
                </a:solidFill>
                <a:latin typeface="Times New Roman" pitchFamily="18" charset="0"/>
                <a:cs typeface="Times New Roman" pitchFamily="18" charset="0"/>
              </a:rPr>
              <a:t>izglītojamo sagatavošanu </a:t>
            </a:r>
            <a:r>
              <a:rPr lang="lv-LV" sz="1800" dirty="0" smtClean="0">
                <a:solidFill>
                  <a:srgbClr val="006600"/>
                </a:solidFill>
                <a:latin typeface="Times New Roman" pitchFamily="18" charset="0"/>
                <a:cs typeface="Times New Roman" pitchFamily="18" charset="0"/>
              </a:rPr>
              <a:t>skolai</a:t>
            </a:r>
            <a:r>
              <a:rPr lang="lv-LV" sz="1800" dirty="0">
                <a:solidFill>
                  <a:srgbClr val="006600"/>
                </a:solidFill>
                <a:latin typeface="Times New Roman" pitchFamily="18" charset="0"/>
                <a:cs typeface="Times New Roman" pitchFamily="18" charset="0"/>
              </a:rPr>
              <a:t>,</a:t>
            </a:r>
            <a:endParaRPr lang="lv-LV" sz="1800" dirty="0" smtClean="0">
              <a:solidFill>
                <a:srgbClr val="006600"/>
              </a:solidFill>
              <a:latin typeface="Times New Roman" pitchFamily="18" charset="0"/>
              <a:cs typeface="Times New Roman" pitchFamily="18" charset="0"/>
            </a:endParaRPr>
          </a:p>
          <a:p>
            <a:pPr lvl="0"/>
            <a:r>
              <a:rPr lang="lv-LV" sz="1800" dirty="0" smtClean="0">
                <a:solidFill>
                  <a:srgbClr val="006600"/>
                </a:solidFill>
                <a:latin typeface="Times New Roman" pitchFamily="18" charset="0"/>
                <a:cs typeface="Times New Roman" pitchFamily="18" charset="0"/>
              </a:rPr>
              <a:t>došanos </a:t>
            </a:r>
            <a:r>
              <a:rPr lang="lv-LV" sz="1800" dirty="0">
                <a:solidFill>
                  <a:srgbClr val="006600"/>
                </a:solidFill>
                <a:latin typeface="Times New Roman" panose="02020603050405020304" pitchFamily="18" charset="0"/>
                <a:cs typeface="Times New Roman" panose="02020603050405020304" pitchFamily="18" charset="0"/>
              </a:rPr>
              <a:t>ekskursijās un pārgājienos, lai iepazītu skaistākās </a:t>
            </a:r>
            <a:endParaRPr lang="lv-LV" sz="1800" dirty="0" smtClean="0">
              <a:solidFill>
                <a:srgbClr val="006600"/>
              </a:solidFill>
              <a:latin typeface="Times New Roman" panose="02020603050405020304" pitchFamily="18" charset="0"/>
              <a:cs typeface="Times New Roman" panose="02020603050405020304" pitchFamily="18" charset="0"/>
            </a:endParaRPr>
          </a:p>
          <a:p>
            <a:pPr marL="0" lvl="0" indent="0">
              <a:buNone/>
            </a:pPr>
            <a:r>
              <a:rPr lang="lv-LV" sz="1800" dirty="0">
                <a:solidFill>
                  <a:srgbClr val="006600"/>
                </a:solidFill>
                <a:latin typeface="Times New Roman" panose="02020603050405020304" pitchFamily="18" charset="0"/>
                <a:cs typeface="Times New Roman" panose="02020603050405020304" pitchFamily="18" charset="0"/>
              </a:rPr>
              <a:t> </a:t>
            </a:r>
            <a:r>
              <a:rPr lang="lv-LV" sz="1800" dirty="0" smtClean="0">
                <a:solidFill>
                  <a:srgbClr val="006600"/>
                </a:solidFill>
                <a:latin typeface="Times New Roman" panose="02020603050405020304" pitchFamily="18" charset="0"/>
                <a:cs typeface="Times New Roman" panose="02020603050405020304" pitchFamily="18" charset="0"/>
              </a:rPr>
              <a:t>     vietas </a:t>
            </a:r>
            <a:r>
              <a:rPr lang="lv-LV" sz="1800" dirty="0">
                <a:solidFill>
                  <a:srgbClr val="006600"/>
                </a:solidFill>
                <a:latin typeface="Times New Roman" panose="02020603050405020304" pitchFamily="18" charset="0"/>
                <a:cs typeface="Times New Roman" panose="02020603050405020304" pitchFamily="18" charset="0"/>
              </a:rPr>
              <a:t>un darbīgākos cilvēkus apkārtnē. </a:t>
            </a:r>
          </a:p>
          <a:p>
            <a:endParaRPr lang="lv-LV" dirty="0"/>
          </a:p>
        </p:txBody>
      </p:sp>
      <p:pic>
        <p:nvPicPr>
          <p:cNvPr id="4" name="Attēls 2" descr="C:\Users\Metode\AppData\Local\Microsoft\Windows\INetCache\Content.Word\20150115_14524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735952" y="427016"/>
            <a:ext cx="2636911" cy="2016143"/>
          </a:xfrm>
          <a:prstGeom prst="rect">
            <a:avLst/>
          </a:prstGeom>
          <a:ln>
            <a:noFill/>
          </a:ln>
          <a:effectLst>
            <a:softEdge rad="112500"/>
          </a:effectLst>
        </p:spPr>
      </p:pic>
      <p:pic>
        <p:nvPicPr>
          <p:cNvPr id="5" name="Attēls 5" descr="C:\Users\Metode\AppData\Local\Microsoft\Windows\INetCache\Content.Word\20150116_14370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789302" y="4548195"/>
            <a:ext cx="2412259" cy="1898192"/>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sz="2400" dirty="0" smtClean="0">
                <a:solidFill>
                  <a:schemeClr val="bg1"/>
                </a:solidFill>
                <a:latin typeface="Times New Roman" pitchFamily="18" charset="0"/>
                <a:cs typeface="Times New Roman" pitchFamily="18" charset="0"/>
              </a:rPr>
              <a:t/>
            </a:r>
            <a:br>
              <a:rPr lang="lv-LV" sz="2400" dirty="0" smtClean="0">
                <a:solidFill>
                  <a:schemeClr val="bg1"/>
                </a:solidFill>
                <a:latin typeface="Times New Roman" pitchFamily="18" charset="0"/>
                <a:cs typeface="Times New Roman" pitchFamily="18" charset="0"/>
              </a:rPr>
            </a:br>
            <a:r>
              <a:rPr lang="lv-LV" sz="2400" dirty="0">
                <a:latin typeface="Times New Roman" pitchFamily="18" charset="0"/>
                <a:cs typeface="Times New Roman" pitchFamily="18" charset="0"/>
              </a:rPr>
              <a:t/>
            </a:r>
            <a:br>
              <a:rPr lang="lv-LV" sz="2400" dirty="0">
                <a:latin typeface="Times New Roman" pitchFamily="18" charset="0"/>
                <a:cs typeface="Times New Roman" pitchFamily="18" charset="0"/>
              </a:rPr>
            </a:br>
            <a:r>
              <a:rPr lang="lv-LV" sz="2400" dirty="0" smtClean="0">
                <a:solidFill>
                  <a:srgbClr val="006600"/>
                </a:solidFill>
                <a:latin typeface="Times New Roman" pitchFamily="18" charset="0"/>
                <a:cs typeface="Times New Roman" pitchFamily="18" charset="0"/>
              </a:rPr>
              <a:t>TRADĪCIJAS </a:t>
            </a:r>
            <a:r>
              <a:rPr lang="lv-LV" sz="2400" dirty="0">
                <a:solidFill>
                  <a:srgbClr val="006600"/>
                </a:solidFill>
                <a:latin typeface="Times New Roman" pitchFamily="18" charset="0"/>
                <a:cs typeface="Times New Roman" pitchFamily="18" charset="0"/>
              </a:rPr>
              <a:t>UN SVĒTKI</a:t>
            </a:r>
            <a:r>
              <a:rPr lang="lv-LV" dirty="0">
                <a:solidFill>
                  <a:schemeClr val="bg1"/>
                </a:solidFill>
                <a:latin typeface="+mj-lt"/>
                <a:ea typeface="+mj-ea"/>
                <a:cs typeface="+mj-cs"/>
              </a:rPr>
              <a:t/>
            </a:r>
            <a:br>
              <a:rPr lang="lv-LV" dirty="0">
                <a:solidFill>
                  <a:schemeClr val="bg1"/>
                </a:solidFill>
                <a:latin typeface="+mj-lt"/>
                <a:ea typeface="+mj-ea"/>
                <a:cs typeface="+mj-cs"/>
              </a:rPr>
            </a:br>
            <a:endParaRPr lang="lv-LV" dirty="0"/>
          </a:p>
        </p:txBody>
      </p:sp>
      <p:sp>
        <p:nvSpPr>
          <p:cNvPr id="3" name="Содержимое 2"/>
          <p:cNvSpPr>
            <a:spLocks noGrp="1"/>
          </p:cNvSpPr>
          <p:nvPr>
            <p:ph idx="1"/>
          </p:nvPr>
        </p:nvSpPr>
        <p:spPr>
          <a:xfrm>
            <a:off x="1133475" y="1340768"/>
            <a:ext cx="7315200" cy="3528392"/>
          </a:xfrm>
        </p:spPr>
        <p:txBody>
          <a:bodyPr/>
          <a:lstStyle/>
          <a:p>
            <a:pPr>
              <a:buNone/>
            </a:pPr>
            <a:endParaRPr lang="lv-LV" sz="2000" b="1" dirty="0" smtClean="0">
              <a:solidFill>
                <a:srgbClr val="006600"/>
              </a:solidFill>
              <a:latin typeface="Times New Roman" panose="02020603050405020304" pitchFamily="18" charset="0"/>
              <a:cs typeface="Times New Roman" panose="02020603050405020304" pitchFamily="18" charset="0"/>
            </a:endParaRPr>
          </a:p>
          <a:p>
            <a:pPr>
              <a:buNone/>
            </a:pPr>
            <a:r>
              <a:rPr lang="lv-LV" sz="2000" b="1" dirty="0" smtClean="0">
                <a:solidFill>
                  <a:srgbClr val="006600"/>
                </a:solidFill>
                <a:latin typeface="Times New Roman" panose="02020603050405020304" pitchFamily="18" charset="0"/>
                <a:cs typeface="Times New Roman" panose="02020603050405020304" pitchFamily="18" charset="0"/>
              </a:rPr>
              <a:t>Tradīcijas </a:t>
            </a:r>
            <a:r>
              <a:rPr lang="lv-LV" sz="2000" b="1" dirty="0">
                <a:solidFill>
                  <a:srgbClr val="006600"/>
                </a:solidFill>
                <a:latin typeface="Times New Roman" panose="02020603050405020304" pitchFamily="18" charset="0"/>
                <a:cs typeface="Times New Roman" panose="02020603050405020304" pitchFamily="18" charset="0"/>
              </a:rPr>
              <a:t>un </a:t>
            </a:r>
            <a:r>
              <a:rPr lang="lv-LV" sz="2000" b="1" dirty="0" smtClean="0">
                <a:solidFill>
                  <a:srgbClr val="006600"/>
                </a:solidFill>
                <a:latin typeface="Times New Roman" panose="02020603050405020304" pitchFamily="18" charset="0"/>
                <a:cs typeface="Times New Roman" panose="02020603050405020304" pitchFamily="18" charset="0"/>
              </a:rPr>
              <a:t>svētki:</a:t>
            </a:r>
            <a:r>
              <a:rPr lang="lv-LV" sz="2000" b="1" dirty="0">
                <a:solidFill>
                  <a:srgbClr val="006600"/>
                </a:solidFill>
                <a:latin typeface="Times New Roman" panose="02020603050405020304" pitchFamily="18" charset="0"/>
                <a:cs typeface="Times New Roman" panose="02020603050405020304" pitchFamily="18" charset="0"/>
              </a:rPr>
              <a:t/>
            </a:r>
            <a:br>
              <a:rPr lang="lv-LV" sz="2000" b="1" dirty="0">
                <a:solidFill>
                  <a:srgbClr val="006600"/>
                </a:solidFill>
                <a:latin typeface="Times New Roman" panose="02020603050405020304" pitchFamily="18" charset="0"/>
                <a:cs typeface="Times New Roman" panose="02020603050405020304" pitchFamily="18" charset="0"/>
              </a:rPr>
            </a:br>
            <a:r>
              <a:rPr lang="lv-LV" sz="2000" b="1" dirty="0">
                <a:solidFill>
                  <a:srgbClr val="006600"/>
                </a:solidFill>
                <a:latin typeface="Times New Roman" panose="02020603050405020304" pitchFamily="18" charset="0"/>
                <a:cs typeface="Times New Roman" panose="02020603050405020304" pitchFamily="18" charset="0"/>
              </a:rPr>
              <a:t>Zinību </a:t>
            </a:r>
            <a:r>
              <a:rPr lang="lv-LV" sz="2000" b="1" dirty="0" smtClean="0">
                <a:solidFill>
                  <a:srgbClr val="006600"/>
                </a:solidFill>
                <a:latin typeface="Times New Roman" panose="02020603050405020304" pitchFamily="18" charset="0"/>
                <a:cs typeface="Times New Roman" panose="02020603050405020304" pitchFamily="18" charset="0"/>
              </a:rPr>
              <a:t>diena, Tēva diena, </a:t>
            </a:r>
            <a:r>
              <a:rPr lang="lv-LV" sz="2000" b="1" dirty="0" err="1" smtClean="0">
                <a:solidFill>
                  <a:srgbClr val="006600"/>
                </a:solidFill>
                <a:latin typeface="Times New Roman" panose="02020603050405020304" pitchFamily="18" charset="0"/>
                <a:cs typeface="Times New Roman" panose="02020603050405020304" pitchFamily="18" charset="0"/>
              </a:rPr>
              <a:t>Lāčpleša</a:t>
            </a:r>
            <a:r>
              <a:rPr lang="lv-LV" sz="2000" b="1" dirty="0" smtClean="0">
                <a:solidFill>
                  <a:srgbClr val="006600"/>
                </a:solidFill>
                <a:latin typeface="Times New Roman" panose="02020603050405020304" pitchFamily="18" charset="0"/>
                <a:cs typeface="Times New Roman" panose="02020603050405020304" pitchFamily="18" charset="0"/>
              </a:rPr>
              <a:t> diena, Rudens </a:t>
            </a:r>
            <a:r>
              <a:rPr lang="lv-LV" sz="2000" b="1" dirty="0">
                <a:solidFill>
                  <a:srgbClr val="006600"/>
                </a:solidFill>
                <a:latin typeface="Times New Roman" panose="02020603050405020304" pitchFamily="18" charset="0"/>
                <a:cs typeface="Times New Roman" panose="02020603050405020304" pitchFamily="18" charset="0"/>
              </a:rPr>
              <a:t>ražas svētki – </a:t>
            </a:r>
            <a:r>
              <a:rPr lang="lv-LV" sz="2000" b="1" dirty="0" smtClean="0">
                <a:solidFill>
                  <a:srgbClr val="006600"/>
                </a:solidFill>
                <a:latin typeface="Times New Roman" panose="02020603050405020304" pitchFamily="18" charset="0"/>
                <a:cs typeface="Times New Roman" panose="02020603050405020304" pitchFamily="18" charset="0"/>
              </a:rPr>
              <a:t>Miķeļi,</a:t>
            </a:r>
            <a:r>
              <a:rPr lang="lv-LV" sz="2000" b="1" dirty="0">
                <a:solidFill>
                  <a:srgbClr val="006600"/>
                </a:solidFill>
                <a:latin typeface="Times New Roman" panose="02020603050405020304" pitchFamily="18" charset="0"/>
                <a:cs typeface="Times New Roman" panose="02020603050405020304" pitchFamily="18" charset="0"/>
              </a:rPr>
              <a:t> </a:t>
            </a:r>
            <a:r>
              <a:rPr lang="lv-LV" sz="2000" b="1" dirty="0" smtClean="0">
                <a:solidFill>
                  <a:srgbClr val="006600"/>
                </a:solidFill>
                <a:latin typeface="Times New Roman" panose="02020603050405020304" pitchFamily="18" charset="0"/>
                <a:cs typeface="Times New Roman" panose="02020603050405020304" pitchFamily="18" charset="0"/>
              </a:rPr>
              <a:t>Mārtiņdiena, </a:t>
            </a:r>
            <a:r>
              <a:rPr lang="lv-LV" sz="2000" b="1" dirty="0">
                <a:solidFill>
                  <a:srgbClr val="006600"/>
                </a:solidFill>
                <a:latin typeface="Times New Roman" pitchFamily="18" charset="0"/>
                <a:cs typeface="Times New Roman" pitchFamily="18" charset="0"/>
              </a:rPr>
              <a:t>tematisko darbiņu </a:t>
            </a:r>
            <a:r>
              <a:rPr lang="lv-LV" sz="2000" b="1" dirty="0" smtClean="0">
                <a:solidFill>
                  <a:srgbClr val="006600"/>
                </a:solidFill>
                <a:latin typeface="Times New Roman" panose="02020603050405020304" pitchFamily="18" charset="0"/>
                <a:cs typeface="Times New Roman" panose="02020603050405020304" pitchFamily="18" charset="0"/>
              </a:rPr>
              <a:t>izstādes, Ziemassvētki, </a:t>
            </a:r>
            <a:r>
              <a:rPr lang="lv-LV" sz="2000" b="1" dirty="0">
                <a:solidFill>
                  <a:srgbClr val="006600"/>
                </a:solidFill>
                <a:latin typeface="Times New Roman" pitchFamily="18" charset="0"/>
                <a:cs typeface="Times New Roman" pitchFamily="18" charset="0"/>
              </a:rPr>
              <a:t>valodas svētki </a:t>
            </a:r>
            <a:r>
              <a:rPr lang="lv-LV" sz="2000" b="1" dirty="0" smtClean="0">
                <a:solidFill>
                  <a:srgbClr val="006600"/>
                </a:solidFill>
                <a:latin typeface="Times New Roman" panose="02020603050405020304" pitchFamily="18" charset="0"/>
                <a:cs typeface="Times New Roman" panose="02020603050405020304" pitchFamily="18" charset="0"/>
              </a:rPr>
              <a:t>grupās, Meteņi, Vecvecāku pēcpusdiena, Lieldienas, Latvijas </a:t>
            </a:r>
            <a:r>
              <a:rPr lang="lv-LV" sz="2000" b="1" dirty="0">
                <a:solidFill>
                  <a:srgbClr val="006600"/>
                </a:solidFill>
                <a:latin typeface="Times New Roman" panose="02020603050405020304" pitchFamily="18" charset="0"/>
                <a:cs typeface="Times New Roman" panose="02020603050405020304" pitchFamily="18" charset="0"/>
              </a:rPr>
              <a:t>dzimšanas dienas </a:t>
            </a:r>
            <a:r>
              <a:rPr lang="lv-LV" sz="2000" b="1" dirty="0" smtClean="0">
                <a:solidFill>
                  <a:srgbClr val="006600"/>
                </a:solidFill>
                <a:latin typeface="Times New Roman" panose="02020603050405020304" pitchFamily="18" charset="0"/>
                <a:cs typeface="Times New Roman" panose="02020603050405020304" pitchFamily="18" charset="0"/>
              </a:rPr>
              <a:t>svinības,</a:t>
            </a:r>
            <a:r>
              <a:rPr lang="lv-LV" sz="2000" b="1" dirty="0">
                <a:solidFill>
                  <a:srgbClr val="006600"/>
                </a:solidFill>
                <a:latin typeface="Times New Roman" panose="02020603050405020304" pitchFamily="18" charset="0"/>
                <a:cs typeface="Times New Roman" panose="02020603050405020304" pitchFamily="18" charset="0"/>
              </a:rPr>
              <a:t/>
            </a:r>
            <a:br>
              <a:rPr lang="lv-LV" sz="2000" b="1" dirty="0">
                <a:solidFill>
                  <a:srgbClr val="006600"/>
                </a:solidFill>
                <a:latin typeface="Times New Roman" panose="02020603050405020304" pitchFamily="18" charset="0"/>
                <a:cs typeface="Times New Roman" panose="02020603050405020304" pitchFamily="18" charset="0"/>
              </a:rPr>
            </a:br>
            <a:r>
              <a:rPr lang="lv-LV" sz="2000" b="1" dirty="0" smtClean="0">
                <a:solidFill>
                  <a:srgbClr val="006600"/>
                </a:solidFill>
                <a:latin typeface="Times New Roman" panose="02020603050405020304" pitchFamily="18" charset="0"/>
                <a:cs typeface="Times New Roman" panose="02020603050405020304" pitchFamily="18" charset="0"/>
              </a:rPr>
              <a:t>Mīļo novēlējumu pasākums izlaiduma grupā,</a:t>
            </a:r>
          </a:p>
          <a:p>
            <a:pPr>
              <a:buNone/>
            </a:pPr>
            <a:r>
              <a:rPr lang="lv-LV" sz="2000" b="1" dirty="0" smtClean="0">
                <a:solidFill>
                  <a:srgbClr val="006600"/>
                </a:solidFill>
                <a:latin typeface="Times New Roman" panose="02020603050405020304" pitchFamily="18" charset="0"/>
                <a:cs typeface="Times New Roman" panose="02020603050405020304" pitchFamily="18" charset="0"/>
              </a:rPr>
              <a:t>      1.jūnijs </a:t>
            </a:r>
            <a:r>
              <a:rPr lang="lv-LV" sz="2000" b="1" dirty="0">
                <a:solidFill>
                  <a:srgbClr val="006600"/>
                </a:solidFill>
                <a:latin typeface="Times New Roman" panose="02020603050405020304" pitchFamily="18" charset="0"/>
                <a:cs typeface="Times New Roman" panose="02020603050405020304" pitchFamily="18" charset="0"/>
              </a:rPr>
              <a:t>– Starptautiskās bērnu aizsardzības dienai veltītās </a:t>
            </a:r>
            <a:r>
              <a:rPr lang="lv-LV" sz="2000" b="1" dirty="0" smtClean="0">
                <a:solidFill>
                  <a:srgbClr val="006600"/>
                </a:solidFill>
                <a:latin typeface="Times New Roman" panose="02020603050405020304" pitchFamily="18" charset="0"/>
                <a:cs typeface="Times New Roman" panose="02020603050405020304" pitchFamily="18" charset="0"/>
              </a:rPr>
              <a:t>aktivitātes, Vasaras </a:t>
            </a:r>
            <a:r>
              <a:rPr lang="lv-LV" sz="2000" b="1" dirty="0">
                <a:solidFill>
                  <a:srgbClr val="006600"/>
                </a:solidFill>
                <a:latin typeface="Times New Roman" panose="02020603050405020304" pitchFamily="18" charset="0"/>
                <a:cs typeface="Times New Roman" panose="02020603050405020304" pitchFamily="18" charset="0"/>
              </a:rPr>
              <a:t>saulgrieži</a:t>
            </a:r>
          </a:p>
          <a:p>
            <a:pPr>
              <a:buNone/>
            </a:pPr>
            <a:endParaRPr lang="lv-LV" sz="2000" dirty="0" smtClean="0">
              <a:solidFill>
                <a:srgbClr val="006600"/>
              </a:solidFill>
              <a:latin typeface="Times New Roman" pitchFamily="18" charset="0"/>
              <a:cs typeface="Times New Roman" pitchFamily="18" charset="0"/>
            </a:endParaRPr>
          </a:p>
          <a:p>
            <a:pPr>
              <a:buNone/>
            </a:pPr>
            <a:endParaRPr lang="lv-LV" sz="2000" dirty="0">
              <a:solidFill>
                <a:srgbClr val="006600"/>
              </a:solidFill>
              <a:latin typeface="Times New Roman" pitchFamily="18" charset="0"/>
              <a:cs typeface="Times New Roman" pitchFamily="18" charset="0"/>
            </a:endParaRPr>
          </a:p>
          <a:p>
            <a:endParaRPr lang="lv-LV" dirty="0"/>
          </a:p>
        </p:txBody>
      </p:sp>
      <p:pic>
        <p:nvPicPr>
          <p:cNvPr id="3074" name="Picture 2" descr="C:\Users\Metode\Desktop\IMG_71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437112"/>
            <a:ext cx="3456383"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lv-LV" sz="2400" dirty="0" smtClean="0">
                <a:solidFill>
                  <a:srgbClr val="006600"/>
                </a:solidFill>
                <a:latin typeface="Times New Roman" pitchFamily="18" charset="0"/>
                <a:cs typeface="Times New Roman" pitchFamily="18" charset="0"/>
              </a:rPr>
              <a:t/>
            </a:r>
            <a:br>
              <a:rPr lang="lv-LV" sz="2400" dirty="0" smtClean="0">
                <a:solidFill>
                  <a:srgbClr val="006600"/>
                </a:solidFill>
                <a:latin typeface="Times New Roman" pitchFamily="18" charset="0"/>
                <a:cs typeface="Times New Roman" pitchFamily="18" charset="0"/>
              </a:rPr>
            </a:br>
            <a:r>
              <a:rPr lang="lv-LV" sz="2400" dirty="0">
                <a:solidFill>
                  <a:srgbClr val="006600"/>
                </a:solidFill>
                <a:latin typeface="Times New Roman" pitchFamily="18" charset="0"/>
                <a:cs typeface="Times New Roman" pitchFamily="18" charset="0"/>
              </a:rPr>
              <a:t/>
            </a:r>
            <a:br>
              <a:rPr lang="lv-LV" sz="2400" dirty="0">
                <a:solidFill>
                  <a:srgbClr val="006600"/>
                </a:solidFill>
                <a:latin typeface="Times New Roman" pitchFamily="18" charset="0"/>
                <a:cs typeface="Times New Roman" pitchFamily="18" charset="0"/>
              </a:rPr>
            </a:br>
            <a:r>
              <a:rPr lang="lv-LV" sz="2400" dirty="0" smtClean="0">
                <a:solidFill>
                  <a:srgbClr val="006600"/>
                </a:solidFill>
                <a:latin typeface="Times New Roman" pitchFamily="18" charset="0"/>
                <a:cs typeface="Times New Roman" pitchFamily="18" charset="0"/>
              </a:rPr>
              <a:t>MŪSU </a:t>
            </a:r>
            <a:r>
              <a:rPr lang="lv-LV" sz="2400" dirty="0">
                <a:solidFill>
                  <a:srgbClr val="006600"/>
                </a:solidFill>
                <a:latin typeface="Times New Roman" pitchFamily="18" charset="0"/>
                <a:cs typeface="Times New Roman" pitchFamily="18" charset="0"/>
              </a:rPr>
              <a:t>DARBA REZULTĀTI</a:t>
            </a:r>
            <a:r>
              <a:rPr lang="lv-LV" dirty="0">
                <a:solidFill>
                  <a:schemeClr val="bg1"/>
                </a:solidFill>
                <a:latin typeface="+mj-lt"/>
                <a:ea typeface="+mj-ea"/>
                <a:cs typeface="+mj-cs"/>
              </a:rPr>
              <a:t/>
            </a:r>
            <a:br>
              <a:rPr lang="lv-LV" dirty="0">
                <a:solidFill>
                  <a:schemeClr val="bg1"/>
                </a:solidFill>
                <a:latin typeface="+mj-lt"/>
                <a:ea typeface="+mj-ea"/>
                <a:cs typeface="+mj-cs"/>
              </a:rPr>
            </a:br>
            <a:endParaRPr lang="lv-LV" dirty="0"/>
          </a:p>
        </p:txBody>
      </p:sp>
      <p:pic>
        <p:nvPicPr>
          <p:cNvPr id="9" name="Content Placeholder 4" descr="5B8DB771-9BAB-4949-ABAA-7D5D7DD7024A.jpeg"/>
          <p:cNvPicPr>
            <a:picLocks noChangeAspect="1"/>
          </p:cNvPicPr>
          <p:nvPr/>
        </p:nvPicPr>
        <p:blipFill>
          <a:blip r:embed="rId2" cstate="print"/>
          <a:stretch>
            <a:fillRect/>
          </a:stretch>
        </p:blipFill>
        <p:spPr bwMode="auto">
          <a:xfrm>
            <a:off x="609600" y="1643112"/>
            <a:ext cx="2095500" cy="2794000"/>
          </a:xfrm>
          <a:prstGeom prst="rect">
            <a:avLst/>
          </a:prstGeom>
          <a:noFill/>
          <a:ln w="9525">
            <a:noFill/>
            <a:miter lim="800000"/>
            <a:headEnd/>
            <a:tailEnd/>
          </a:ln>
          <a:effectLst/>
        </p:spPr>
      </p:pic>
      <p:pic>
        <p:nvPicPr>
          <p:cNvPr id="10" name="Content Placeholder 5" descr="32C61458-E4F1-4710-9CED-ABAB017C24EA.jpeg"/>
          <p:cNvPicPr>
            <a:picLocks noChangeAspect="1"/>
          </p:cNvPicPr>
          <p:nvPr/>
        </p:nvPicPr>
        <p:blipFill>
          <a:blip r:embed="rId3" cstate="print"/>
          <a:stretch>
            <a:fillRect/>
          </a:stretch>
        </p:blipFill>
        <p:spPr>
          <a:xfrm>
            <a:off x="2771800" y="1062608"/>
            <a:ext cx="2820370" cy="2817613"/>
          </a:xfrm>
          <a:prstGeom prst="rect">
            <a:avLst/>
          </a:prstGeom>
        </p:spPr>
      </p:pic>
      <p:pic>
        <p:nvPicPr>
          <p:cNvPr id="11" name="Picture 6" descr="D47802D4-EFEE-4808-A317-F501967E32D4.jpeg"/>
          <p:cNvPicPr>
            <a:picLocks noGrp="1" noChangeAspect="1"/>
          </p:cNvPicPr>
          <p:nvPr>
            <p:ph idx="1"/>
          </p:nvPr>
        </p:nvPicPr>
        <p:blipFill>
          <a:blip r:embed="rId4"/>
          <a:stretch>
            <a:fillRect/>
          </a:stretch>
        </p:blipFill>
        <p:spPr>
          <a:xfrm>
            <a:off x="5652120" y="1643112"/>
            <a:ext cx="3257550" cy="4343400"/>
          </a:xfrm>
          <a:prstGeom prst="rect">
            <a:avLst/>
          </a:prstGeom>
        </p:spPr>
      </p:pic>
      <p:pic>
        <p:nvPicPr>
          <p:cNvPr id="12" name="Picture 7" descr="7E56463C-CBC2-4ECB-9A5A-9DCA79CA4DE1.jpeg"/>
          <p:cNvPicPr>
            <a:picLocks noChangeAspect="1"/>
          </p:cNvPicPr>
          <p:nvPr/>
        </p:nvPicPr>
        <p:blipFill>
          <a:blip r:embed="rId5" cstate="print"/>
          <a:stretch>
            <a:fillRect/>
          </a:stretch>
        </p:blipFill>
        <p:spPr>
          <a:xfrm>
            <a:off x="381000" y="4038600"/>
            <a:ext cx="5410200" cy="2438289"/>
          </a:xfrm>
          <a:prstGeom prst="rect">
            <a:avLst/>
          </a:prstGeom>
        </p:spPr>
      </p:pic>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4">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BDD006"/>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617180"/>
        </a:lt2>
        <a:accent1>
          <a:srgbClr val="85919F"/>
        </a:accent1>
        <a:accent2>
          <a:srgbClr val="96A3AF"/>
        </a:accent2>
        <a:accent3>
          <a:srgbClr val="FFFFFF"/>
        </a:accent3>
        <a:accent4>
          <a:srgbClr val="404040"/>
        </a:accent4>
        <a:accent5>
          <a:srgbClr val="C2C7CD"/>
        </a:accent5>
        <a:accent6>
          <a:srgbClr val="87939E"/>
        </a:accent6>
        <a:hlink>
          <a:srgbClr val="AFB9C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C8C8C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2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D0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97AF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892F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FC90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FA21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BDD00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814</TotalTime>
  <Words>532</Words>
  <Application>Microsoft Office PowerPoint</Application>
  <PresentationFormat>Slaidrāde ekrānā (4:3)</PresentationFormat>
  <Paragraphs>66</Paragraphs>
  <Slides>14</Slides>
  <Notes>3</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14</vt:i4>
      </vt:variant>
    </vt:vector>
  </HeadingPairs>
  <TitlesOfParts>
    <vt:vector size="18" baseType="lpstr">
      <vt:lpstr>Arial</vt:lpstr>
      <vt:lpstr>Microsoft Sans Serif</vt:lpstr>
      <vt:lpstr>Times New Roman</vt:lpstr>
      <vt:lpstr>powerpoint-template</vt:lpstr>
      <vt:lpstr>Rēzeknes pilsētas  Katoļu pirmsskolas izglītības iestāde</vt:lpstr>
      <vt:lpstr>PowerPoint prezentācija</vt:lpstr>
      <vt:lpstr>PowerPoint prezentācija</vt:lpstr>
      <vt:lpstr>IESTĀDES MĒRĶIS </vt:lpstr>
      <vt:lpstr>IESTĀDES GALVENIE UZDEVUMI</vt:lpstr>
      <vt:lpstr>PowerPoint prezentācija</vt:lpstr>
      <vt:lpstr>  IESTĀDE PIEDĀVĀ </vt:lpstr>
      <vt:lpstr>  TRADĪCIJAS UN SVĒTKI </vt:lpstr>
      <vt:lpstr>  MŪSU DARBA REZULTĀTI </vt:lpstr>
      <vt:lpstr>SPORTA AKTIVITĀTES</vt:lpstr>
      <vt:lpstr>SVINAM SVĒTKUS</vt:lpstr>
      <vt:lpstr>AR LIELU PRIEKU PIEDALĀMIES PROJEKTOS</vt:lpstr>
      <vt:lpstr>ŠĶIROJAM ATKRITUMUS</vt:lpstr>
      <vt:lpstr>APMEKLĒJAM PILSĒTAS BĒRNU BIBLIOTĒKU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Rēzeknes katoļu pirmsskolas izglītību iestādē</dc:title>
  <dc:creator>Olga Runča</dc:creator>
  <cp:lastModifiedBy>Dators</cp:lastModifiedBy>
  <cp:revision>68</cp:revision>
  <dcterms:created xsi:type="dcterms:W3CDTF">2016-09-21T16:18:24Z</dcterms:created>
  <dcterms:modified xsi:type="dcterms:W3CDTF">2022-12-08T07:19:45Z</dcterms:modified>
</cp:coreProperties>
</file>