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1" r:id="rId1"/>
  </p:sldMasterIdLst>
  <p:notesMasterIdLst>
    <p:notesMasterId r:id="rId31"/>
  </p:notesMasterIdLst>
  <p:sldIdLst>
    <p:sldId id="266" r:id="rId2"/>
    <p:sldId id="273" r:id="rId3"/>
    <p:sldId id="267" r:id="rId4"/>
    <p:sldId id="268" r:id="rId5"/>
    <p:sldId id="311" r:id="rId6"/>
    <p:sldId id="312" r:id="rId7"/>
    <p:sldId id="276" r:id="rId8"/>
    <p:sldId id="279" r:id="rId9"/>
    <p:sldId id="278" r:id="rId10"/>
    <p:sldId id="287" r:id="rId11"/>
    <p:sldId id="282" r:id="rId12"/>
    <p:sldId id="283" r:id="rId13"/>
    <p:sldId id="285" r:id="rId14"/>
    <p:sldId id="288" r:id="rId15"/>
    <p:sldId id="292" r:id="rId16"/>
    <p:sldId id="291" r:id="rId17"/>
    <p:sldId id="293" r:id="rId18"/>
    <p:sldId id="290" r:id="rId19"/>
    <p:sldId id="289" r:id="rId20"/>
    <p:sldId id="294" r:id="rId21"/>
    <p:sldId id="297" r:id="rId22"/>
    <p:sldId id="298" r:id="rId23"/>
    <p:sldId id="299" r:id="rId24"/>
    <p:sldId id="304" r:id="rId25"/>
    <p:sldId id="301" r:id="rId26"/>
    <p:sldId id="305" r:id="rId27"/>
    <p:sldId id="306" r:id="rId28"/>
    <p:sldId id="309" r:id="rId29"/>
    <p:sldId id="270" r:id="rId30"/>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klusējuma sadaļa" id="{8134C632-7254-490E-8275-B24D18F02857}">
          <p14:sldIdLst>
            <p14:sldId id="266"/>
            <p14:sldId id="273"/>
            <p14:sldId id="267"/>
            <p14:sldId id="268"/>
            <p14:sldId id="311"/>
            <p14:sldId id="312"/>
            <p14:sldId id="276"/>
            <p14:sldId id="279"/>
            <p14:sldId id="278"/>
            <p14:sldId id="287"/>
            <p14:sldId id="282"/>
            <p14:sldId id="283"/>
            <p14:sldId id="285"/>
            <p14:sldId id="288"/>
            <p14:sldId id="292"/>
            <p14:sldId id="291"/>
            <p14:sldId id="293"/>
            <p14:sldId id="290"/>
            <p14:sldId id="289"/>
            <p14:sldId id="294"/>
            <p14:sldId id="297"/>
            <p14:sldId id="298"/>
            <p14:sldId id="299"/>
            <p14:sldId id="304"/>
            <p14:sldId id="301"/>
            <p14:sldId id="305"/>
            <p14:sldId id="306"/>
            <p14:sldId id="309"/>
            <p14:sldId id="2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C85A"/>
    <a:srgbClr val="B9FA78"/>
    <a:srgbClr val="AFEF83"/>
    <a:srgbClr val="B7DE94"/>
    <a:srgbClr val="99D9A5"/>
    <a:srgbClr val="008E40"/>
    <a:srgbClr val="00A249"/>
    <a:srgbClr val="00C05B"/>
    <a:srgbClr val="001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p:scale>
          <a:sx n="87" d="100"/>
          <a:sy n="87" d="100"/>
        </p:scale>
        <p:origin x="-105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ADA01-E3CF-4F9D-B6E1-39453733A62A}" type="datetimeFigureOut">
              <a:rPr lang="lv-LV" smtClean="0"/>
              <a:pPr/>
              <a:t>03.09.2019.</a:t>
            </a:fld>
            <a:endParaRPr lang="lv-LV"/>
          </a:p>
        </p:txBody>
      </p:sp>
      <p:sp>
        <p:nvSpPr>
          <p:cNvPr id="4" name="Slaida attēla vietturi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ABE62E-D78D-4D96-9E73-804C0BC15524}" type="slidenum">
              <a:rPr lang="lv-LV" smtClean="0"/>
              <a:pPr/>
              <a:t>‹#›</a:t>
            </a:fld>
            <a:endParaRPr lang="lv-LV"/>
          </a:p>
        </p:txBody>
      </p:sp>
    </p:spTree>
    <p:extLst>
      <p:ext uri="{BB962C8B-B14F-4D97-AF65-F5344CB8AC3E}">
        <p14:creationId xmlns:p14="http://schemas.microsoft.com/office/powerpoint/2010/main" val="193630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5A06B4B-7BFB-468A-9725-E325530B8A0C}" type="slidenum">
              <a:rPr lang="ru-RU" smtClean="0"/>
              <a:pPr/>
              <a:t>1</a:t>
            </a:fld>
            <a:endParaRPr lang="ru-RU"/>
          </a:p>
        </p:txBody>
      </p:sp>
    </p:spTree>
    <p:extLst>
      <p:ext uri="{BB962C8B-B14F-4D97-AF65-F5344CB8AC3E}">
        <p14:creationId xmlns:p14="http://schemas.microsoft.com/office/powerpoint/2010/main" val="176940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A06B4B-7BFB-468A-9725-E325530B8A0C}" type="slidenum">
              <a:rPr lang="ru-RU" smtClean="0"/>
              <a:pPr/>
              <a:t>3</a:t>
            </a:fld>
            <a:endParaRPr lang="ru-RU"/>
          </a:p>
        </p:txBody>
      </p:sp>
    </p:spTree>
    <p:extLst>
      <p:ext uri="{BB962C8B-B14F-4D97-AF65-F5344CB8AC3E}">
        <p14:creationId xmlns:p14="http://schemas.microsoft.com/office/powerpoint/2010/main" val="31144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685800" y="2130425"/>
            <a:ext cx="7772400" cy="1470025"/>
          </a:xfrm>
        </p:spPr>
        <p:txBody>
          <a:bodyPr/>
          <a:lstStyle/>
          <a:p>
            <a:r>
              <a:rPr lang="lv-LV" smtClean="0"/>
              <a:t>Rediģēt šablona virsraksta stilu</a:t>
            </a:r>
            <a:endParaRPr lang="lv-LV"/>
          </a:p>
        </p:txBody>
      </p:sp>
      <p:sp>
        <p:nvSpPr>
          <p:cNvPr id="3" name="Apakšvirsrakst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Rediģēt šablona apakšvirsraksta stilu</a:t>
            </a:r>
            <a:endParaRPr lang="lv-LV"/>
          </a:p>
        </p:txBody>
      </p:sp>
      <p:sp>
        <p:nvSpPr>
          <p:cNvPr id="4" name="Datuma vietturis 3"/>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2038923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Vertikāls teksta vietturis 2"/>
          <p:cNvSpPr>
            <a:spLocks noGrp="1"/>
          </p:cNvSpPr>
          <p:nvPr>
            <p:ph type="body" orient="vert" idx="1"/>
          </p:nvPr>
        </p:nvSpPr>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213078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6629400" y="274638"/>
            <a:ext cx="2057400" cy="5851525"/>
          </a:xfrm>
        </p:spPr>
        <p:txBody>
          <a:bodyPr vert="eaVert"/>
          <a:lstStyle/>
          <a:p>
            <a:r>
              <a:rPr lang="lv-LV" smtClean="0"/>
              <a:t>Rediģēt šablona virsraksta stilu</a:t>
            </a:r>
            <a:endParaRPr lang="lv-LV"/>
          </a:p>
        </p:txBody>
      </p:sp>
      <p:sp>
        <p:nvSpPr>
          <p:cNvPr id="3" name="Vertikāls teksta vietturis 2"/>
          <p:cNvSpPr>
            <a:spLocks noGrp="1"/>
          </p:cNvSpPr>
          <p:nvPr>
            <p:ph type="body" orient="vert" idx="1"/>
          </p:nvPr>
        </p:nvSpPr>
        <p:spPr>
          <a:xfrm>
            <a:off x="457200" y="274638"/>
            <a:ext cx="6019800" cy="5851525"/>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179223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idx="1"/>
          </p:nvPr>
        </p:nvSpPr>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60850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722313" y="4406900"/>
            <a:ext cx="7772400" cy="1362075"/>
          </a:xfrm>
        </p:spPr>
        <p:txBody>
          <a:bodyPr anchor="t"/>
          <a:lstStyle>
            <a:lvl1pPr algn="l">
              <a:defRPr sz="4000" b="1" cap="all"/>
            </a:lvl1pPr>
          </a:lstStyle>
          <a:p>
            <a:r>
              <a:rPr lang="lv-LV" smtClean="0"/>
              <a:t>Rediģēt šablona virsraksta stilu</a:t>
            </a:r>
            <a:endParaRPr lang="lv-LV"/>
          </a:p>
        </p:txBody>
      </p:sp>
      <p:sp>
        <p:nvSpPr>
          <p:cNvPr id="3" name="Teksta vietturi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Rediģēt šablona teksta stilus</a:t>
            </a:r>
          </a:p>
        </p:txBody>
      </p:sp>
      <p:sp>
        <p:nvSpPr>
          <p:cNvPr id="4" name="Datuma vietturis 3"/>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101443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Satura vietturi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Datuma vietturis 4"/>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200844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lvl1pPr>
              <a:defRPr/>
            </a:lvl1pPr>
          </a:lstStyle>
          <a:p>
            <a:r>
              <a:rPr lang="lv-LV" smtClean="0"/>
              <a:t>Rediģēt šablona virsraksta stilu</a:t>
            </a:r>
            <a:endParaRPr lang="lv-LV"/>
          </a:p>
        </p:txBody>
      </p:sp>
      <p:sp>
        <p:nvSpPr>
          <p:cNvPr id="3" name="Teksta vietturi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4" name="Satura vietturi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Teksta vietturi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6" name="Satura vietturi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7" name="Datuma vietturis 6"/>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192956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Datuma vietturis 2"/>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189767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271322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73050"/>
            <a:ext cx="3008313" cy="1162050"/>
          </a:xfrm>
        </p:spPr>
        <p:txBody>
          <a:bodyPr anchor="b"/>
          <a:lstStyle>
            <a:lvl1pPr algn="l">
              <a:defRPr sz="2000" b="1"/>
            </a:lvl1pPr>
          </a:lstStyle>
          <a:p>
            <a:r>
              <a:rPr lang="lv-LV" smtClean="0"/>
              <a:t>Rediģēt šablona virsraksta stilu</a:t>
            </a:r>
            <a:endParaRPr lang="lv-LV"/>
          </a:p>
        </p:txBody>
      </p:sp>
      <p:sp>
        <p:nvSpPr>
          <p:cNvPr id="3" name="Satura vietturi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Teksta vietturi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331814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1792288" y="4800600"/>
            <a:ext cx="5486400" cy="566738"/>
          </a:xfrm>
        </p:spPr>
        <p:txBody>
          <a:bodyPr anchor="b"/>
          <a:lstStyle>
            <a:lvl1pPr algn="l">
              <a:defRPr sz="2000" b="1"/>
            </a:lvl1pPr>
          </a:lstStyle>
          <a:p>
            <a:r>
              <a:rPr lang="lv-LV" smtClean="0"/>
              <a:t>Rediģēt šablona virsraksta stilu</a:t>
            </a:r>
            <a:endParaRPr lang="lv-LV"/>
          </a:p>
        </p:txBody>
      </p:sp>
      <p:sp>
        <p:nvSpPr>
          <p:cNvPr id="3" name="Attēla vietturi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3EEE70B9-D51F-449F-A0A1-C288B0CBADF3}" type="datetimeFigureOut">
              <a:rPr lang="lv-LV" smtClean="0"/>
              <a:pPr/>
              <a:t>03.09.2019.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03A72F7-B74E-464F-8569-C8BFD7A5583E}" type="slidenum">
              <a:rPr lang="lv-LV" smtClean="0"/>
              <a:pPr/>
              <a:t>‹#›</a:t>
            </a:fld>
            <a:endParaRPr lang="lv-LV"/>
          </a:p>
        </p:txBody>
      </p:sp>
    </p:spTree>
    <p:extLst>
      <p:ext uri="{BB962C8B-B14F-4D97-AF65-F5344CB8AC3E}">
        <p14:creationId xmlns:p14="http://schemas.microsoft.com/office/powerpoint/2010/main" val="185773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v-LV" smtClean="0"/>
              <a:t>Rediģēt šablona virsraksta stilu</a:t>
            </a:r>
            <a:endParaRPr lang="lv-LV"/>
          </a:p>
        </p:txBody>
      </p:sp>
      <p:sp>
        <p:nvSpPr>
          <p:cNvPr id="3" name="Teksta vietturi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E70B9-D51F-449F-A0A1-C288B0CBADF3}" type="datetimeFigureOut">
              <a:rPr lang="lv-LV" smtClean="0"/>
              <a:pPr/>
              <a:t>03.09.2019.</a:t>
            </a:fld>
            <a:endParaRPr lang="lv-LV"/>
          </a:p>
        </p:txBody>
      </p:sp>
      <p:sp>
        <p:nvSpPr>
          <p:cNvPr id="5" name="Kājenes vietturi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A72F7-B74E-464F-8569-C8BFD7A5583E}" type="slidenum">
              <a:rPr lang="lv-LV" smtClean="0"/>
              <a:pPr/>
              <a:t>‹#›</a:t>
            </a:fld>
            <a:endParaRPr lang="lv-LV"/>
          </a:p>
        </p:txBody>
      </p:sp>
    </p:spTree>
    <p:extLst>
      <p:ext uri="{BB962C8B-B14F-4D97-AF65-F5344CB8AC3E}">
        <p14:creationId xmlns:p14="http://schemas.microsoft.com/office/powerpoint/2010/main" val="38717508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varaviksne@inbox.lv" TargetMode="Externa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16" y="132202"/>
            <a:ext cx="7824934" cy="6725798"/>
          </a:xfrm>
          <a:prstGeom prst="rect">
            <a:avLst/>
          </a:prstGeom>
        </p:spPr>
      </p:pic>
      <p:sp>
        <p:nvSpPr>
          <p:cNvPr id="6" name="TextBox 5"/>
          <p:cNvSpPr txBox="1"/>
          <p:nvPr/>
        </p:nvSpPr>
        <p:spPr>
          <a:xfrm>
            <a:off x="1619672" y="2227245"/>
            <a:ext cx="4673600" cy="2308324"/>
          </a:xfrm>
          <a:prstGeom prst="rect">
            <a:avLst/>
          </a:prstGeom>
          <a:noFill/>
        </p:spPr>
        <p:txBody>
          <a:bodyPr wrap="square" rtlCol="0">
            <a:spAutoFit/>
            <a:scene3d>
              <a:camera prst="orthographicFront"/>
              <a:lightRig rig="threePt" dir="t"/>
            </a:scene3d>
            <a:sp3d extrusionH="76200" contourW="12700">
              <a:bevelT w="82550" h="38100" prst="coolSlant"/>
              <a:extrusionClr>
                <a:srgbClr val="00A249"/>
              </a:extrusionClr>
              <a:contourClr>
                <a:srgbClr val="FFFF00"/>
              </a:contourClr>
            </a:sp3d>
          </a:bodyPr>
          <a:lstStyle/>
          <a:p>
            <a:pPr algn="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Rēzeknes pilsētas </a:t>
            </a:r>
          </a:p>
          <a:p>
            <a:pPr algn="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PII «Varavīksne»</a:t>
            </a:r>
          </a:p>
          <a:p>
            <a:pPr algn="r"/>
            <a:endPar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endParaRPr>
          </a:p>
          <a:p>
            <a:pPr algn="r"/>
            <a:endParaRPr lang="lv-LV" sz="3600"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Прямоугольник 5"/>
          <p:cNvSpPr/>
          <p:nvPr/>
        </p:nvSpPr>
        <p:spPr>
          <a:xfrm>
            <a:off x="2285984" y="3571876"/>
            <a:ext cx="4357718" cy="4286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lumMod val="50000"/>
                  </a:schemeClr>
                </a:solidFill>
              </a:rPr>
              <a:t>RAIŅA IELA 17, RĒZEKNE, LV-4601</a:t>
            </a:r>
            <a:endParaRPr lang="ru-RU" dirty="0">
              <a:solidFill>
                <a:schemeClr val="bg1">
                  <a:lumMod val="50000"/>
                </a:schemeClr>
              </a:solidFill>
            </a:endParaRPr>
          </a:p>
        </p:txBody>
      </p:sp>
    </p:spTree>
    <p:extLst>
      <p:ext uri="{BB962C8B-B14F-4D97-AF65-F5344CB8AC3E}">
        <p14:creationId xmlns:p14="http://schemas.microsoft.com/office/powerpoint/2010/main" val="3517308642"/>
      </p:ext>
    </p:extLst>
  </p:cSld>
  <p:clrMapOvr>
    <a:masterClrMapping/>
  </p:clrMapOvr>
  <p:transition spd="slow">
    <p:strip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udens svētki.jpg"/>
          <p:cNvPicPr>
            <a:picLocks noGrp="1" noChangeAspect="1"/>
          </p:cNvPicPr>
          <p:nvPr>
            <p:ph idx="1"/>
          </p:nvPr>
        </p:nvPicPr>
        <p:blipFill>
          <a:blip r:embed="rId2" cstate="print"/>
          <a:stretch>
            <a:fillRect/>
          </a:stretch>
        </p:blipFill>
        <p:spPr>
          <a:xfrm>
            <a:off x="457200" y="611106"/>
            <a:ext cx="8229600" cy="5332576"/>
          </a:xfrm>
        </p:spPr>
      </p:pic>
      <p:pic>
        <p:nvPicPr>
          <p:cNvPr id="5"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10" y="5143512"/>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13399" y="3723075"/>
            <a:ext cx="3530601" cy="3134925"/>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262" y="4252741"/>
            <a:ext cx="4762500" cy="2990850"/>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188640"/>
            <a:ext cx="1081568" cy="849057"/>
          </a:xfrm>
          <a:prstGeom prst="rect">
            <a:avLst/>
          </a:prstGeom>
        </p:spPr>
      </p:pic>
      <p:sp>
        <p:nvSpPr>
          <p:cNvPr id="2" name="Номер слайда 1"/>
          <p:cNvSpPr>
            <a:spLocks noGrp="1"/>
          </p:cNvSpPr>
          <p:nvPr>
            <p:ph type="sldNum" sz="quarter" idx="12"/>
          </p:nvPr>
        </p:nvSpPr>
        <p:spPr/>
        <p:txBody>
          <a:bodyPr/>
          <a:lstStyle/>
          <a:p>
            <a:fld id="{2FF8078B-FF36-412D-A9D6-127E56CE786F}" type="slidenum">
              <a:rPr lang="ru-RU" smtClean="0"/>
              <a:pPr/>
              <a:t>11</a:t>
            </a:fld>
            <a:endParaRPr lang="ru-RU"/>
          </a:p>
        </p:txBody>
      </p:sp>
      <p:pic>
        <p:nvPicPr>
          <p:cNvPr id="9" name="Attēls 8"/>
          <p:cNvPicPr/>
          <p:nvPr/>
        </p:nvPicPr>
        <p:blipFill>
          <a:blip r:embed="rId5" cstate="print">
            <a:extLst>
              <a:ext uri="{28A0092B-C50C-407E-A947-70E740481C1C}">
                <a14:useLocalDpi xmlns:a14="http://schemas.microsoft.com/office/drawing/2010/main" val="0"/>
              </a:ext>
            </a:extLst>
          </a:blip>
          <a:stretch>
            <a:fillRect/>
          </a:stretch>
        </p:blipFill>
        <p:spPr>
          <a:xfrm>
            <a:off x="477225" y="404664"/>
            <a:ext cx="6816574" cy="4320480"/>
          </a:xfrm>
          <a:prstGeom prst="rect">
            <a:avLst/>
          </a:prstGeom>
        </p:spPr>
      </p:pic>
      <p:pic>
        <p:nvPicPr>
          <p:cNvPr id="11"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694" y="4866008"/>
            <a:ext cx="1081568" cy="849057"/>
          </a:xfrm>
          <a:prstGeom prst="rect">
            <a:avLst/>
          </a:prstGeom>
        </p:spPr>
      </p:pic>
    </p:spTree>
    <p:extLst>
      <p:ext uri="{BB962C8B-B14F-4D97-AF65-F5344CB8AC3E}">
        <p14:creationId xmlns:p14="http://schemas.microsoft.com/office/powerpoint/2010/main" val="2504912701"/>
      </p:ext>
    </p:extLst>
  </p:cSld>
  <p:clrMapOvr>
    <a:masterClrMapping/>
  </p:clrMapOvr>
  <p:transition spd="slow">
    <p:strip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921_111452.jpg"/>
          <p:cNvPicPr>
            <a:picLocks noChangeAspect="1"/>
          </p:cNvPicPr>
          <p:nvPr/>
        </p:nvPicPr>
        <p:blipFill>
          <a:blip r:embed="rId2"/>
          <a:stretch>
            <a:fillRect/>
          </a:stretch>
        </p:blipFill>
        <p:spPr>
          <a:xfrm>
            <a:off x="285720" y="285728"/>
            <a:ext cx="8599016" cy="6101754"/>
          </a:xfrm>
          <a:prstGeom prst="rect">
            <a:avLst/>
          </a:prstGeom>
        </p:spPr>
      </p:pic>
      <p:pic>
        <p:nvPicPr>
          <p:cNvPr id="8"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432" y="285728"/>
            <a:ext cx="1081568" cy="849057"/>
          </a:xfrm>
          <a:prstGeom prst="rect">
            <a:avLst/>
          </a:prstGeom>
        </p:spPr>
      </p:pic>
      <p:pic>
        <p:nvPicPr>
          <p:cNvPr id="10"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794" y="5786454"/>
            <a:ext cx="1081568" cy="849057"/>
          </a:xfrm>
          <a:prstGeom prst="rect">
            <a:avLst/>
          </a:prstGeom>
        </p:spPr>
      </p:pic>
      <p:pic>
        <p:nvPicPr>
          <p:cNvPr id="14"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1357298"/>
            <a:ext cx="1081568" cy="849057"/>
          </a:xfrm>
          <a:prstGeom prst="rect">
            <a:avLst/>
          </a:prstGeom>
        </p:spPr>
      </p:pic>
    </p:spTree>
    <p:extLst>
      <p:ext uri="{BB962C8B-B14F-4D97-AF65-F5344CB8AC3E}">
        <p14:creationId xmlns:p14="http://schemas.microsoft.com/office/powerpoint/2010/main" val="4192774731"/>
      </p:ext>
    </p:extLst>
  </p:cSld>
  <p:clrMapOvr>
    <a:masterClrMapping/>
  </p:clrMapOvr>
  <p:transition spd="slow">
    <p:strip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1624.JPG"/>
          <p:cNvPicPr>
            <a:picLocks noGrp="1" noChangeAspect="1"/>
          </p:cNvPicPr>
          <p:nvPr>
            <p:ph idx="1"/>
          </p:nvPr>
        </p:nvPicPr>
        <p:blipFill>
          <a:blip r:embed="rId2" cstate="print"/>
          <a:stretch>
            <a:fillRect/>
          </a:stretch>
        </p:blipFill>
        <p:spPr>
          <a:xfrm>
            <a:off x="868891" y="571500"/>
            <a:ext cx="7406217" cy="5554663"/>
          </a:xfrm>
        </p:spPr>
      </p:pic>
      <p:pic>
        <p:nvPicPr>
          <p:cNvPr id="5"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18" y="5357826"/>
            <a:ext cx="1081568" cy="849057"/>
          </a:xfrm>
          <a:prstGeom prst="rect">
            <a:avLst/>
          </a:prstGeom>
        </p:spPr>
      </p:pic>
      <p:pic>
        <p:nvPicPr>
          <p:cNvPr id="6"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4508769"/>
            <a:ext cx="1081568" cy="849057"/>
          </a:xfrm>
          <a:prstGeom prst="rect">
            <a:avLst/>
          </a:prstGeom>
        </p:spPr>
      </p:pic>
      <p:pic>
        <p:nvPicPr>
          <p:cNvPr id="7"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34" y="1428736"/>
            <a:ext cx="1081568" cy="849057"/>
          </a:xfrm>
          <a:prstGeom prst="rect">
            <a:avLst/>
          </a:prstGeom>
        </p:spPr>
      </p:pic>
      <p:pic>
        <p:nvPicPr>
          <p:cNvPr id="8"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745" y="0"/>
            <a:ext cx="2641600" cy="1592388"/>
          </a:xfrm>
          <a:prstGeom prst="rect">
            <a:avLst/>
          </a:prstGeom>
        </p:spPr>
      </p:pic>
    </p:spTree>
  </p:cSld>
  <p:clrMapOvr>
    <a:masterClrMapping/>
  </p:clrMapOvr>
  <p:transition spd="slow">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1" y="281220"/>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«Cālēni»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285720" y="1122523"/>
            <a:ext cx="6786610" cy="3531736"/>
          </a:xfrm>
          <a:prstGeom prst="rect">
            <a:avLst/>
          </a:prstGeom>
        </p:spPr>
        <p:txBody>
          <a:bodyPr wrap="square">
            <a:spAutoFit/>
          </a:bodyPr>
          <a:lstStyle/>
          <a:p>
            <a:r>
              <a:rPr lang="lv-LV" sz="2400" b="1" dirty="0" smtClean="0"/>
              <a:t>Skolotājas</a:t>
            </a:r>
            <a:r>
              <a:rPr lang="lv-LV" sz="2400" dirty="0" smtClean="0"/>
              <a:t>: Alla </a:t>
            </a:r>
            <a:r>
              <a:rPr lang="lv-LV" sz="2400" dirty="0" err="1" smtClean="0"/>
              <a:t>Ludborža</a:t>
            </a:r>
            <a:r>
              <a:rPr lang="lv-LV" sz="2400" dirty="0" smtClean="0"/>
              <a:t>, </a:t>
            </a:r>
            <a:r>
              <a:rPr lang="lv-LV" sz="2400" dirty="0"/>
              <a:t>Diāna </a:t>
            </a:r>
            <a:r>
              <a:rPr lang="lv-LV" sz="2400" dirty="0" err="1"/>
              <a:t>Brence</a:t>
            </a:r>
            <a:endParaRPr lang="lv-LV" sz="2400" dirty="0" smtClean="0"/>
          </a:p>
          <a:p>
            <a:r>
              <a:rPr lang="lv-LV" sz="2400" b="1" dirty="0" smtClean="0"/>
              <a:t>Skolotāja palīgs</a:t>
            </a:r>
            <a:r>
              <a:rPr lang="lv-LV" sz="2400" dirty="0" smtClean="0"/>
              <a:t>: </a:t>
            </a:r>
            <a:r>
              <a:rPr lang="lv-LV" sz="2400" dirty="0"/>
              <a:t>Sintija Vilcāne</a:t>
            </a:r>
          </a:p>
          <a:p>
            <a:r>
              <a:rPr lang="lv-LV" sz="1750" dirty="0" smtClean="0"/>
              <a:t>Grupā „Cālēni” liela nozīme tiek pievērsta bērnu ekoloģiskai un intelektuālai audzināšanai, attīstot bērnu loģisko domāšanu, atmiņu, spriešanas spējas. Mēs mudinām vecākus aktīvi līdzdarboties ar bērniem arī mājās, mācot katru nedēļu jaunu dzejolīti, paskaidrojot, ka pieredze liecina, kad bērni mācās dzejoļus tiek attīstīta ne tikai atmiņa, bet arī tiek attīstīta artikulācija un bērni sāk izrunāt vārdus pareizi un tīri, bērni nebaidās uzstāties auditorijas priekšā. Lai stimulētu gan bērnus, gan vecākus aktīvi mācīt dzejoļus, mēs ierosinām rīkot sacensības, un noslēgumā organizējam konkursu „Dzejoļu svētki”.</a:t>
            </a:r>
            <a:endParaRPr lang="en-US" sz="1750" dirty="0" smtClean="0"/>
          </a:p>
          <a:p>
            <a:pPr algn="just"/>
            <a:endParaRPr lang="lv-LV" dirty="0"/>
          </a:p>
        </p:txBody>
      </p:sp>
    </p:spTree>
    <p:extLst>
      <p:ext uri="{BB962C8B-B14F-4D97-AF65-F5344CB8AC3E}">
        <p14:creationId xmlns:p14="http://schemas.microsoft.com/office/powerpoint/2010/main" val="179161403"/>
      </p:ext>
    </p:extLst>
  </p:cSld>
  <p:clrMapOvr>
    <a:masterClrMapping/>
  </p:clrMapOvr>
  <p:transition spd="slow">
    <p:strip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1003_112301.jpg"/>
          <p:cNvPicPr>
            <a:picLocks noChangeAspect="1"/>
          </p:cNvPicPr>
          <p:nvPr/>
        </p:nvPicPr>
        <p:blipFill>
          <a:blip r:embed="rId2" cstate="print"/>
          <a:stretch>
            <a:fillRect/>
          </a:stretch>
        </p:blipFill>
        <p:spPr>
          <a:xfrm>
            <a:off x="2915816" y="690173"/>
            <a:ext cx="3240360" cy="5375252"/>
          </a:xfrm>
          <a:prstGeom prst="rect">
            <a:avLst/>
          </a:prstGeom>
        </p:spPr>
      </p:pic>
      <p:pic>
        <p:nvPicPr>
          <p:cNvPr id="8"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710" y="5572140"/>
            <a:ext cx="1081568" cy="849057"/>
          </a:xfrm>
          <a:prstGeom prst="rect">
            <a:avLst/>
          </a:prstGeom>
        </p:spPr>
      </p:pic>
      <p:pic>
        <p:nvPicPr>
          <p:cNvPr id="7"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84" y="5929330"/>
            <a:ext cx="1244599" cy="1165775"/>
          </a:xfrm>
          <a:prstGeom prst="rect">
            <a:avLst/>
          </a:prstGeom>
        </p:spPr>
      </p:pic>
      <p:pic>
        <p:nvPicPr>
          <p:cNvPr id="9"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430" y="-214338"/>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928_164007.jpg"/>
          <p:cNvPicPr>
            <a:picLocks noGrp="1" noChangeAspect="1"/>
          </p:cNvPicPr>
          <p:nvPr>
            <p:ph idx="1"/>
          </p:nvPr>
        </p:nvPicPr>
        <p:blipFill>
          <a:blip r:embed="rId2" cstate="print"/>
          <a:stretch>
            <a:fillRect/>
          </a:stretch>
        </p:blipFill>
        <p:spPr>
          <a:xfrm>
            <a:off x="1714480" y="142852"/>
            <a:ext cx="5591835" cy="6494350"/>
          </a:xfrm>
        </p:spPr>
      </p:pic>
      <p:pic>
        <p:nvPicPr>
          <p:cNvPr id="5"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4" y="5214950"/>
            <a:ext cx="1244599" cy="1165775"/>
          </a:xfrm>
          <a:prstGeom prst="rect">
            <a:avLst/>
          </a:prstGeom>
        </p:spPr>
      </p:pic>
      <p:pic>
        <p:nvPicPr>
          <p:cNvPr id="6"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2564904"/>
            <a:ext cx="1244599" cy="1165775"/>
          </a:xfrm>
          <a:prstGeom prst="rect">
            <a:avLst/>
          </a:prstGeom>
        </p:spPr>
      </p:pic>
      <p:pic>
        <p:nvPicPr>
          <p:cNvPr id="7"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100" y="-171400"/>
            <a:ext cx="2641600" cy="1592388"/>
          </a:xfrm>
          <a:prstGeom prst="rect">
            <a:avLst/>
          </a:prstGeom>
        </p:spPr>
      </p:pic>
    </p:spTree>
  </p:cSld>
  <p:clrMapOvr>
    <a:masterClrMapping/>
  </p:clrMapOvr>
  <p:transition spd="slow">
    <p:strip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1" y="281220"/>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«Bitīte»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285720" y="1122523"/>
            <a:ext cx="6786610" cy="5047536"/>
          </a:xfrm>
          <a:prstGeom prst="rect">
            <a:avLst/>
          </a:prstGeom>
        </p:spPr>
        <p:txBody>
          <a:bodyPr wrap="square">
            <a:spAutoFit/>
          </a:bodyPr>
          <a:lstStyle/>
          <a:p>
            <a:r>
              <a:rPr lang="lv-LV" sz="2400" b="1" dirty="0" smtClean="0"/>
              <a:t>Skolotājas</a:t>
            </a:r>
            <a:r>
              <a:rPr lang="lv-LV" sz="2400" dirty="0" smtClean="0"/>
              <a:t>:  Olga </a:t>
            </a:r>
            <a:r>
              <a:rPr lang="lv-LV" sz="2400" dirty="0" err="1" smtClean="0"/>
              <a:t>Šamšura</a:t>
            </a:r>
            <a:r>
              <a:rPr lang="lv-LV" sz="2400" dirty="0" smtClean="0"/>
              <a:t>, Sintija </a:t>
            </a:r>
            <a:r>
              <a:rPr lang="lv-LV" sz="2400" dirty="0" err="1" smtClean="0"/>
              <a:t>Fedkina</a:t>
            </a:r>
            <a:endParaRPr lang="lv-LV" sz="2400" dirty="0" smtClean="0"/>
          </a:p>
          <a:p>
            <a:r>
              <a:rPr lang="lv-LV" sz="2400" b="1" dirty="0" smtClean="0"/>
              <a:t>Skolotāja palīgs</a:t>
            </a:r>
            <a:r>
              <a:rPr lang="lv-LV" sz="2400" dirty="0" smtClean="0"/>
              <a:t>: </a:t>
            </a:r>
            <a:r>
              <a:rPr lang="lv-LV" sz="2400" dirty="0"/>
              <a:t>Alīna </a:t>
            </a:r>
            <a:r>
              <a:rPr lang="lv-LV" sz="2400" dirty="0" err="1"/>
              <a:t>Šķinča</a:t>
            </a:r>
            <a:endParaRPr lang="lv-LV" sz="2400" dirty="0"/>
          </a:p>
          <a:p>
            <a:pPr algn="just"/>
            <a:r>
              <a:rPr lang="lv-LV" sz="2000" dirty="0" smtClean="0"/>
              <a:t>     </a:t>
            </a:r>
          </a:p>
          <a:p>
            <a:pPr algn="just"/>
            <a:r>
              <a:rPr lang="lv-LV" sz="2000" dirty="0" smtClean="0"/>
              <a:t>       Esam 23 mazas, čaklas, rosīgas un mīļas bitītes. Mēs esam dabas draugi. Daba mūsu dzīvē ir ļoti svarīga, ja saudzē dabu, tad dzīve skaistāka kļūst! Mēs apmeklējam ekskursijas. Sapņojam ātrāk lielāki būt, kaut arī ne tik viegli sanāk savus sapņus realizēt, tomēr domājam par ko nākotnē kļūt.</a:t>
            </a:r>
            <a:endParaRPr lang="en-US" sz="2000" dirty="0" smtClean="0"/>
          </a:p>
          <a:p>
            <a:pPr algn="just"/>
            <a:r>
              <a:rPr lang="lv-LV" sz="2000" dirty="0" smtClean="0"/>
              <a:t>      Burtus, ciparus apgūstam spēlējoties, lai skolā visi būtu teicamnieki.</a:t>
            </a:r>
            <a:endParaRPr lang="en-US" sz="2000" dirty="0" smtClean="0"/>
          </a:p>
          <a:p>
            <a:r>
              <a:rPr lang="lv-LV" sz="2400" dirty="0" smtClean="0"/>
              <a:t> </a:t>
            </a:r>
            <a:endParaRPr lang="en-US" sz="2400" dirty="0" smtClean="0"/>
          </a:p>
          <a:p>
            <a:endParaRPr lang="lv-LV" sz="2400" dirty="0" smtClean="0"/>
          </a:p>
          <a:p>
            <a:r>
              <a:rPr lang="lv-LV" sz="2400" dirty="0" smtClean="0"/>
              <a:t> </a:t>
            </a:r>
          </a:p>
          <a:p>
            <a:pPr algn="just"/>
            <a:r>
              <a:rPr lang="lv-LV" sz="2400" dirty="0" smtClean="0"/>
              <a:t>      </a:t>
            </a:r>
            <a:endParaRPr lang="en-US" sz="1750" dirty="0" smtClean="0"/>
          </a:p>
          <a:p>
            <a:pPr algn="just"/>
            <a:endParaRPr lang="lv-LV" dirty="0"/>
          </a:p>
        </p:txBody>
      </p:sp>
    </p:spTree>
    <p:extLst>
      <p:ext uri="{BB962C8B-B14F-4D97-AF65-F5344CB8AC3E}">
        <p14:creationId xmlns:p14="http://schemas.microsoft.com/office/powerpoint/2010/main" val="179161403"/>
      </p:ext>
    </p:extLst>
  </p:cSld>
  <p:clrMapOvr>
    <a:masterClrMapping/>
  </p:clrMapOvr>
  <p:transition spd="slow">
    <p:strip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810" y="2643182"/>
            <a:ext cx="4329114" cy="1143000"/>
          </a:xfrm>
        </p:spPr>
        <p:txBody>
          <a:bodyPr>
            <a:noAutofit/>
          </a:bodyPr>
          <a:lstStyle/>
          <a:p>
            <a:r>
              <a:rPr lang="lv-LV" sz="3200" dirty="0" smtClean="0"/>
              <a:t>Protam dūkt kā bitītes,</a:t>
            </a:r>
            <a:r>
              <a:rPr lang="en-US" sz="3200" dirty="0" smtClean="0"/>
              <a:t/>
            </a:r>
            <a:br>
              <a:rPr lang="en-US" sz="3200" dirty="0" smtClean="0"/>
            </a:br>
            <a:r>
              <a:rPr lang="lv-LV" sz="3200" dirty="0" smtClean="0"/>
              <a:t>Zinām visas puķītes,</a:t>
            </a:r>
            <a:r>
              <a:rPr lang="en-US" sz="3200" dirty="0" smtClean="0"/>
              <a:t/>
            </a:r>
            <a:br>
              <a:rPr lang="en-US" sz="3200" dirty="0" smtClean="0"/>
            </a:br>
            <a:r>
              <a:rPr lang="lv-LV" sz="3200" dirty="0" smtClean="0"/>
              <a:t>Ja ar ko vēl neprotam,</a:t>
            </a:r>
            <a:r>
              <a:rPr lang="en-US" sz="3200" dirty="0" smtClean="0"/>
              <a:t/>
            </a:r>
            <a:br>
              <a:rPr lang="en-US" sz="3200" dirty="0" smtClean="0"/>
            </a:br>
            <a:r>
              <a:rPr lang="lv-LV" sz="3200" dirty="0" smtClean="0"/>
              <a:t>Gan ar laiku apgūsim!</a:t>
            </a:r>
            <a:r>
              <a:rPr lang="en-US" sz="3200" dirty="0" smtClean="0"/>
              <a:t/>
            </a:r>
            <a:br>
              <a:rPr lang="en-US" sz="3200" dirty="0" smtClean="0"/>
            </a:br>
            <a:endParaRPr lang="en-US" sz="3200" dirty="0"/>
          </a:p>
        </p:txBody>
      </p:sp>
      <p:pic>
        <p:nvPicPr>
          <p:cNvPr id="5" name="Content Placeholder 4" descr="20161014_170512.jpg"/>
          <p:cNvPicPr>
            <a:picLocks noGrp="1" noChangeAspect="1"/>
          </p:cNvPicPr>
          <p:nvPr>
            <p:ph idx="1"/>
          </p:nvPr>
        </p:nvPicPr>
        <p:blipFill>
          <a:blip r:embed="rId2" cstate="print"/>
          <a:stretch>
            <a:fillRect/>
          </a:stretch>
        </p:blipFill>
        <p:spPr>
          <a:xfrm>
            <a:off x="357158" y="357166"/>
            <a:ext cx="3571900" cy="5953166"/>
          </a:xfrm>
        </p:spPr>
      </p:pic>
      <p:pic>
        <p:nvPicPr>
          <p:cNvPr id="6"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4143380"/>
            <a:ext cx="4762500" cy="2990850"/>
          </a:xfrm>
          <a:prstGeom prst="rect">
            <a:avLst/>
          </a:prstGeom>
        </p:spPr>
      </p:pic>
      <p:pic>
        <p:nvPicPr>
          <p:cNvPr id="7"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958" y="0"/>
            <a:ext cx="1244599" cy="1165775"/>
          </a:xfrm>
          <a:prstGeom prst="rect">
            <a:avLst/>
          </a:prstGeom>
        </p:spPr>
      </p:pic>
    </p:spTree>
  </p:cSld>
  <p:clrMapOvr>
    <a:masterClrMapping/>
  </p:clrMapOvr>
  <p:transition spd="slow">
    <p:strip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919_114927.jpg"/>
          <p:cNvPicPr>
            <a:picLocks noGrp="1" noChangeAspect="1"/>
          </p:cNvPicPr>
          <p:nvPr>
            <p:ph idx="1"/>
          </p:nvPr>
        </p:nvPicPr>
        <p:blipFill>
          <a:blip r:embed="rId2" cstate="print"/>
          <a:stretch>
            <a:fillRect/>
          </a:stretch>
        </p:blipFill>
        <p:spPr>
          <a:xfrm>
            <a:off x="1142976" y="571480"/>
            <a:ext cx="6648223" cy="5847691"/>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082" y="285728"/>
            <a:ext cx="1244599" cy="1165775"/>
          </a:xfrm>
          <a:prstGeom prst="rect">
            <a:avLst/>
          </a:prstGeom>
        </p:spPr>
      </p:pic>
      <p:pic>
        <p:nvPicPr>
          <p:cNvPr id="5"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62" y="3286124"/>
            <a:ext cx="1081568" cy="849057"/>
          </a:xfrm>
          <a:prstGeom prst="rect">
            <a:avLst/>
          </a:prstGeom>
        </p:spPr>
      </p:pic>
      <p:pic>
        <p:nvPicPr>
          <p:cNvPr id="6"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330" y="5786454"/>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3927940"/>
            <a:ext cx="4310437" cy="2930060"/>
          </a:xfrm>
          <a:prstGeom prst="rect">
            <a:avLst/>
          </a:prstGeom>
        </p:spPr>
      </p:pic>
      <p:sp>
        <p:nvSpPr>
          <p:cNvPr id="10" name="TextBox 9"/>
          <p:cNvSpPr txBox="1"/>
          <p:nvPr/>
        </p:nvSpPr>
        <p:spPr>
          <a:xfrm>
            <a:off x="855369" y="332656"/>
            <a:ext cx="5616624" cy="1200329"/>
          </a:xfrm>
          <a:prstGeom prst="rect">
            <a:avLst/>
          </a:prstGeom>
          <a:noFill/>
        </p:spPr>
        <p:txBody>
          <a:bodyPr wrap="square" rtlCol="0">
            <a:spAutoFit/>
            <a:scene3d>
              <a:camera prst="orthographicFront"/>
              <a:lightRig rig="threePt" dir="t"/>
            </a:scene3d>
            <a:sp3d extrusionH="76200" contourW="12700">
              <a:bevelT w="82550" h="38100" prst="coolSlant"/>
              <a:extrusionClr>
                <a:srgbClr val="00A249"/>
              </a:extrusionClr>
              <a:contourClr>
                <a:srgbClr val="FFFF00"/>
              </a:contourClr>
            </a:sp3d>
          </a:bodyPr>
          <a:lstStyle/>
          <a:p>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alvenie uzdevumi : </a:t>
            </a:r>
          </a:p>
          <a:p>
            <a:pPr algn="r"/>
            <a:endParaRPr lang="lv-LV" sz="3600"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aisnstūris 2"/>
          <p:cNvSpPr/>
          <p:nvPr/>
        </p:nvSpPr>
        <p:spPr>
          <a:xfrm>
            <a:off x="683567" y="1628800"/>
            <a:ext cx="8282629" cy="1938992"/>
          </a:xfrm>
          <a:prstGeom prst="rect">
            <a:avLst/>
          </a:prstGeom>
        </p:spPr>
        <p:txBody>
          <a:bodyPr wrap="square">
            <a:spAutoFit/>
          </a:bodyPr>
          <a:lstStyle/>
          <a:p>
            <a:pPr marL="571500" indent="-571500">
              <a:buFont typeface="Wingdings" panose="05000000000000000000" pitchFamily="2" charset="2"/>
              <a:buChar char="q"/>
            </a:pPr>
            <a:r>
              <a:rPr lang="lv-LV" sz="2400" b="1" i="1" dirty="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r</a:t>
            </a:r>
            <a:r>
              <a:rPr lang="lv-LV" sz="24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ealizēt pirmsskolas izglītības programmas;</a:t>
            </a:r>
          </a:p>
          <a:p>
            <a:pPr marL="571500" indent="-571500">
              <a:buFont typeface="Wingdings" panose="05000000000000000000" pitchFamily="2" charset="2"/>
              <a:buChar char="q"/>
            </a:pPr>
            <a:r>
              <a:rPr lang="lv-LV" sz="24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veidot drošu, veselībai draudzīgu vidi un mazināt bērnu saslimstību;</a:t>
            </a:r>
          </a:p>
          <a:p>
            <a:pPr marL="571500" indent="-571500">
              <a:buFont typeface="Wingdings" panose="05000000000000000000" pitchFamily="2" charset="2"/>
              <a:buChar char="q"/>
            </a:pPr>
            <a:r>
              <a:rPr lang="lv-LV" sz="2400" b="1" i="1" dirty="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n</a:t>
            </a:r>
            <a:r>
              <a:rPr lang="lv-LV" sz="24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odrošināt bērnu vecumposmam atbilstošu izglītību labvēlīgā vidē;</a:t>
            </a:r>
          </a:p>
          <a:p>
            <a:pPr marL="571500" indent="-571500">
              <a:buFont typeface="Wingdings" panose="05000000000000000000" pitchFamily="2" charset="2"/>
              <a:buChar char="q"/>
            </a:pPr>
            <a:r>
              <a:rPr lang="lv-LV" sz="2400" b="1" i="1" dirty="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p</a:t>
            </a:r>
            <a:r>
              <a:rPr lang="lv-LV" sz="24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ilnveidot pedagogu profesionalitāti;</a:t>
            </a:r>
          </a:p>
          <a:p>
            <a:pPr marL="571500" indent="-571500">
              <a:buFont typeface="Wingdings" panose="05000000000000000000" pitchFamily="2" charset="2"/>
              <a:buChar char="q"/>
            </a:pPr>
            <a:r>
              <a:rPr lang="lv-LV" sz="2400" b="1" i="1" dirty="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s</a:t>
            </a:r>
            <a:r>
              <a:rPr lang="lv-LV" sz="24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tiprināt ģimenes un pirmsskolas saikni bērna izaugsmei.</a:t>
            </a:r>
          </a:p>
        </p:txBody>
      </p:sp>
    </p:spTree>
    <p:extLst>
      <p:ext uri="{BB962C8B-B14F-4D97-AF65-F5344CB8AC3E}">
        <p14:creationId xmlns:p14="http://schemas.microsoft.com/office/powerpoint/2010/main" val="2331068476"/>
      </p:ext>
    </p:extLst>
  </p:cSld>
  <p:clrMapOvr>
    <a:masterClrMapping/>
  </p:clrMapOvr>
  <p:transition spd="slow">
    <p:strip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61005_093025.jpg"/>
          <p:cNvPicPr>
            <a:picLocks noGrp="1" noChangeAspect="1"/>
          </p:cNvPicPr>
          <p:nvPr>
            <p:ph idx="1"/>
          </p:nvPr>
        </p:nvPicPr>
        <p:blipFill>
          <a:blip r:embed="rId2" cstate="print"/>
          <a:stretch>
            <a:fillRect/>
          </a:stretch>
        </p:blipFill>
        <p:spPr>
          <a:xfrm>
            <a:off x="857224" y="428604"/>
            <a:ext cx="3375660" cy="5626100"/>
          </a:xfrm>
        </p:spPr>
      </p:pic>
      <p:pic>
        <p:nvPicPr>
          <p:cNvPr id="6" name="Picture 5" descr="20160930_155659.jpg"/>
          <p:cNvPicPr>
            <a:picLocks noChangeAspect="1"/>
          </p:cNvPicPr>
          <p:nvPr/>
        </p:nvPicPr>
        <p:blipFill>
          <a:blip r:embed="rId3" cstate="print"/>
          <a:stretch>
            <a:fillRect/>
          </a:stretch>
        </p:blipFill>
        <p:spPr>
          <a:xfrm>
            <a:off x="5072066" y="428604"/>
            <a:ext cx="3386147" cy="5643578"/>
          </a:xfrm>
          <a:prstGeom prst="rect">
            <a:avLst/>
          </a:prstGeom>
        </p:spPr>
      </p:pic>
      <p:pic>
        <p:nvPicPr>
          <p:cNvPr id="4"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9401" y="0"/>
            <a:ext cx="1244599" cy="1165775"/>
          </a:xfrm>
          <a:prstGeom prst="rect">
            <a:avLst/>
          </a:prstGeom>
        </p:spPr>
      </p:pic>
      <p:pic>
        <p:nvPicPr>
          <p:cNvPr id="7"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38" y="4929198"/>
            <a:ext cx="1081568" cy="849057"/>
          </a:xfrm>
          <a:prstGeom prst="rect">
            <a:avLst/>
          </a:prstGeom>
        </p:spPr>
      </p:pic>
      <p:pic>
        <p:nvPicPr>
          <p:cNvPr id="8"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272" y="3143248"/>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F5417.JPG"/>
          <p:cNvPicPr>
            <a:picLocks noGrp="1" noChangeAspect="1"/>
          </p:cNvPicPr>
          <p:nvPr>
            <p:ph idx="1"/>
          </p:nvPr>
        </p:nvPicPr>
        <p:blipFill>
          <a:blip r:embed="rId2" cstate="print"/>
          <a:stretch>
            <a:fillRect/>
          </a:stretch>
        </p:blipFill>
        <p:spPr>
          <a:xfrm>
            <a:off x="964141" y="714375"/>
            <a:ext cx="7215717" cy="5411788"/>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272" y="285728"/>
            <a:ext cx="1244599" cy="1165775"/>
          </a:xfrm>
          <a:prstGeom prst="rect">
            <a:avLst/>
          </a:prstGeom>
        </p:spPr>
      </p:pic>
      <p:pic>
        <p:nvPicPr>
          <p:cNvPr id="4"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100" y="5072074"/>
            <a:ext cx="1081568" cy="849057"/>
          </a:xfrm>
          <a:prstGeom prst="rect">
            <a:avLst/>
          </a:prstGeom>
        </p:spPr>
      </p:pic>
      <p:pic>
        <p:nvPicPr>
          <p:cNvPr id="6"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6644" y="4286256"/>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181.JPG"/>
          <p:cNvPicPr>
            <a:picLocks noGrp="1" noChangeAspect="1"/>
          </p:cNvPicPr>
          <p:nvPr>
            <p:ph idx="1"/>
          </p:nvPr>
        </p:nvPicPr>
        <p:blipFill>
          <a:blip r:embed="rId2" cstate="print"/>
          <a:stretch>
            <a:fillRect/>
          </a:stretch>
        </p:blipFill>
        <p:spPr>
          <a:xfrm>
            <a:off x="1142976" y="285728"/>
            <a:ext cx="6509872" cy="6226176"/>
          </a:xfrm>
        </p:spPr>
      </p:pic>
      <p:pic>
        <p:nvPicPr>
          <p:cNvPr id="5"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3834" y="0"/>
            <a:ext cx="1244599" cy="1165775"/>
          </a:xfrm>
          <a:prstGeom prst="rect">
            <a:avLst/>
          </a:prstGeom>
        </p:spPr>
      </p:pic>
      <p:pic>
        <p:nvPicPr>
          <p:cNvPr id="6"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24" y="4500570"/>
            <a:ext cx="1081568" cy="849057"/>
          </a:xfrm>
          <a:prstGeom prst="rect">
            <a:avLst/>
          </a:prstGeom>
        </p:spPr>
      </p:pic>
      <p:pic>
        <p:nvPicPr>
          <p:cNvPr id="7"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454" y="5786454"/>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1" y="281220"/>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«Mārīte»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285720" y="1142985"/>
            <a:ext cx="6786610" cy="5632311"/>
          </a:xfrm>
          <a:prstGeom prst="rect">
            <a:avLst/>
          </a:prstGeom>
        </p:spPr>
        <p:txBody>
          <a:bodyPr wrap="square">
            <a:spAutoFit/>
          </a:bodyPr>
          <a:lstStyle/>
          <a:p>
            <a:r>
              <a:rPr lang="lv-LV" sz="2400" b="1" dirty="0" smtClean="0"/>
              <a:t>Skolotājas</a:t>
            </a:r>
            <a:r>
              <a:rPr lang="lv-LV" sz="2400" dirty="0" smtClean="0"/>
              <a:t>: Skaidrīte </a:t>
            </a:r>
            <a:r>
              <a:rPr lang="lv-LV" sz="2400" dirty="0" err="1" smtClean="0"/>
              <a:t>Jeršova</a:t>
            </a:r>
            <a:r>
              <a:rPr lang="lv-LV" sz="2400" dirty="0" smtClean="0"/>
              <a:t>, Sintija </a:t>
            </a:r>
            <a:r>
              <a:rPr lang="lv-LV" sz="2400" dirty="0" err="1" smtClean="0"/>
              <a:t>Fedkina</a:t>
            </a:r>
            <a:endParaRPr lang="lv-LV" sz="2400" dirty="0" smtClean="0"/>
          </a:p>
          <a:p>
            <a:r>
              <a:rPr lang="lv-LV" sz="2400" b="1" dirty="0" smtClean="0"/>
              <a:t>Skolotāja palīgs</a:t>
            </a:r>
            <a:r>
              <a:rPr lang="lv-LV" sz="2400" dirty="0" smtClean="0"/>
              <a:t>: </a:t>
            </a:r>
            <a:r>
              <a:rPr lang="lv-LV" sz="2400" dirty="0"/>
              <a:t>Marina </a:t>
            </a:r>
            <a:r>
              <a:rPr lang="lv-LV" sz="2400" dirty="0" err="1"/>
              <a:t>Kuprovska</a:t>
            </a:r>
            <a:endParaRPr lang="lv-LV" sz="2400" dirty="0"/>
          </a:p>
          <a:p>
            <a:endParaRPr lang="lv-LV" sz="1000" dirty="0" smtClean="0"/>
          </a:p>
          <a:p>
            <a:pPr lvl="0" algn="just"/>
            <a:r>
              <a:rPr lang="lv-LV" dirty="0" smtClean="0">
                <a:latin typeface="Times New Roman" pitchFamily="18" charset="0"/>
                <a:cs typeface="Times New Roman" pitchFamily="18" charset="0"/>
              </a:rPr>
              <a:t>     Liela uzmanība tiek pievērsta izzinošām mācību EKSKURSIJĀM. Bērniem tiek dota iespēja apskatīt dzimtās pilsētas dabu, ievērojamākos objektus, mākslas darbus, iepazīties ar dažādām profesijām. Tas rosina bērnus domāt, sniedz jaunas zināšanas un pieredzi.</a:t>
            </a:r>
            <a:endParaRPr lang="en-US" dirty="0" smtClean="0">
              <a:latin typeface="Times New Roman" pitchFamily="18" charset="0"/>
              <a:cs typeface="Times New Roman" pitchFamily="18" charset="0"/>
            </a:endParaRPr>
          </a:p>
          <a:p>
            <a:pPr lvl="0" algn="just"/>
            <a:r>
              <a:rPr lang="lv-LV" dirty="0" smtClean="0">
                <a:latin typeface="Times New Roman" pitchFamily="18" charset="0"/>
                <a:cs typeface="Times New Roman" pitchFamily="18" charset="0"/>
              </a:rPr>
              <a:t>     Bērniem ir dota iespēja apkārtni iepazīt ne tikai vērojot, bet arī veicot dažādus EKSPERIMENTUS.</a:t>
            </a:r>
            <a:endParaRPr lang="en-US" dirty="0" smtClean="0">
              <a:latin typeface="Times New Roman" pitchFamily="18" charset="0"/>
              <a:cs typeface="Times New Roman" pitchFamily="18" charset="0"/>
            </a:endParaRPr>
          </a:p>
          <a:p>
            <a:pPr lvl="0" algn="just"/>
            <a:r>
              <a:rPr lang="lv-LV" dirty="0" smtClean="0">
                <a:latin typeface="Times New Roman" pitchFamily="18" charset="0"/>
                <a:cs typeface="Times New Roman" pitchFamily="18" charset="0"/>
              </a:rPr>
              <a:t>     Tiek veidota cieša saikne un sadarbība ar grupas audzēkņu vecākiem.</a:t>
            </a:r>
            <a:endParaRPr lang="en-US" dirty="0" smtClean="0">
              <a:latin typeface="Times New Roman" pitchFamily="18" charset="0"/>
              <a:cs typeface="Times New Roman" pitchFamily="18" charset="0"/>
            </a:endParaRPr>
          </a:p>
          <a:p>
            <a:endParaRPr lang="lv-LV" sz="2400" dirty="0" smtClean="0"/>
          </a:p>
          <a:p>
            <a:pPr algn="just"/>
            <a:r>
              <a:rPr lang="lv-LV" sz="2000" dirty="0" smtClean="0"/>
              <a:t>     </a:t>
            </a:r>
          </a:p>
          <a:p>
            <a:r>
              <a:rPr lang="lv-LV" sz="2400" dirty="0" smtClean="0"/>
              <a:t> </a:t>
            </a:r>
            <a:endParaRPr lang="en-US" sz="2400" dirty="0" smtClean="0"/>
          </a:p>
          <a:p>
            <a:endParaRPr lang="lv-LV" sz="2400" dirty="0" smtClean="0"/>
          </a:p>
          <a:p>
            <a:r>
              <a:rPr lang="lv-LV" sz="2400" dirty="0" smtClean="0"/>
              <a:t> </a:t>
            </a:r>
          </a:p>
          <a:p>
            <a:pPr algn="just"/>
            <a:r>
              <a:rPr lang="lv-LV" sz="2400" dirty="0" smtClean="0"/>
              <a:t>      </a:t>
            </a:r>
            <a:endParaRPr lang="en-US" sz="1750" dirty="0" smtClean="0"/>
          </a:p>
          <a:p>
            <a:pPr algn="just"/>
            <a:endParaRPr lang="lv-LV" dirty="0"/>
          </a:p>
        </p:txBody>
      </p:sp>
    </p:spTree>
    <p:extLst>
      <p:ext uri="{BB962C8B-B14F-4D97-AF65-F5344CB8AC3E}">
        <p14:creationId xmlns:p14="http://schemas.microsoft.com/office/powerpoint/2010/main" val="179161403"/>
      </p:ext>
    </p:extLst>
  </p:cSld>
  <p:clrMapOvr>
    <a:masterClrMapping/>
  </p:clrMapOvr>
  <p:transition spd="slow">
    <p:strip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920_111002.jpg"/>
          <p:cNvPicPr>
            <a:picLocks noGrp="1" noChangeAspect="1"/>
          </p:cNvPicPr>
          <p:nvPr>
            <p:ph idx="1"/>
          </p:nvPr>
        </p:nvPicPr>
        <p:blipFill>
          <a:blip r:embed="rId2" cstate="print"/>
          <a:stretch>
            <a:fillRect/>
          </a:stretch>
        </p:blipFill>
        <p:spPr>
          <a:xfrm>
            <a:off x="457200" y="844233"/>
            <a:ext cx="8229600" cy="4937760"/>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332656"/>
            <a:ext cx="1244599" cy="1165775"/>
          </a:xfrm>
          <a:prstGeom prst="rect">
            <a:avLst/>
          </a:prstGeom>
        </p:spPr>
      </p:pic>
      <p:pic>
        <p:nvPicPr>
          <p:cNvPr id="5"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718983"/>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921_102611.jpg"/>
          <p:cNvPicPr>
            <a:picLocks noGrp="1" noChangeAspect="1"/>
          </p:cNvPicPr>
          <p:nvPr>
            <p:ph idx="1"/>
          </p:nvPr>
        </p:nvPicPr>
        <p:blipFill>
          <a:blip r:embed="rId2" cstate="print"/>
          <a:stretch>
            <a:fillRect/>
          </a:stretch>
        </p:blipFill>
        <p:spPr>
          <a:xfrm>
            <a:off x="642910" y="500042"/>
            <a:ext cx="3289935" cy="5483225"/>
          </a:xfrm>
        </p:spPr>
      </p:pic>
      <p:pic>
        <p:nvPicPr>
          <p:cNvPr id="5" name="Picture 4" descr="20160921_105505.jpg"/>
          <p:cNvPicPr>
            <a:picLocks noChangeAspect="1"/>
          </p:cNvPicPr>
          <p:nvPr/>
        </p:nvPicPr>
        <p:blipFill>
          <a:blip r:embed="rId3" cstate="print"/>
          <a:stretch>
            <a:fillRect/>
          </a:stretch>
        </p:blipFill>
        <p:spPr>
          <a:xfrm>
            <a:off x="4929190" y="571480"/>
            <a:ext cx="3214710" cy="5357849"/>
          </a:xfrm>
          <a:prstGeom prst="rect">
            <a:avLst/>
          </a:prstGeom>
        </p:spPr>
      </p:pic>
      <p:pic>
        <p:nvPicPr>
          <p:cNvPr id="6"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32656"/>
            <a:ext cx="1244599" cy="1165775"/>
          </a:xfrm>
          <a:prstGeom prst="rect">
            <a:avLst/>
          </a:prstGeom>
        </p:spPr>
      </p:pic>
      <p:pic>
        <p:nvPicPr>
          <p:cNvPr id="7"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034" y="5110637"/>
            <a:ext cx="1081568" cy="849057"/>
          </a:xfrm>
          <a:prstGeom prst="rect">
            <a:avLst/>
          </a:prstGeom>
        </p:spPr>
      </p:pic>
      <p:pic>
        <p:nvPicPr>
          <p:cNvPr id="8"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491014"/>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 Ingas 356.jpg"/>
          <p:cNvPicPr>
            <a:picLocks noGrp="1" noChangeAspect="1"/>
          </p:cNvPicPr>
          <p:nvPr>
            <p:ph idx="1"/>
          </p:nvPr>
        </p:nvPicPr>
        <p:blipFill>
          <a:blip r:embed="rId2" cstate="print"/>
          <a:stretch>
            <a:fillRect/>
          </a:stretch>
        </p:blipFill>
        <p:spPr>
          <a:xfrm>
            <a:off x="457200" y="827633"/>
            <a:ext cx="8229600" cy="5185272"/>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332656"/>
            <a:ext cx="1244599" cy="1165775"/>
          </a:xfrm>
          <a:prstGeom prst="rect">
            <a:avLst/>
          </a:prstGeom>
        </p:spPr>
      </p:pic>
      <p:pic>
        <p:nvPicPr>
          <p:cNvPr id="5"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649374"/>
            <a:ext cx="1081568" cy="849057"/>
          </a:xfrm>
          <a:prstGeom prst="rect">
            <a:avLst/>
          </a:prstGeom>
        </p:spPr>
      </p:pic>
      <p:pic>
        <p:nvPicPr>
          <p:cNvPr id="6"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5805264"/>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404.jpg"/>
          <p:cNvPicPr>
            <a:picLocks noGrp="1" noChangeAspect="1"/>
          </p:cNvPicPr>
          <p:nvPr>
            <p:ph idx="1"/>
          </p:nvPr>
        </p:nvPicPr>
        <p:blipFill>
          <a:blip r:embed="rId2" cstate="print"/>
          <a:stretch>
            <a:fillRect/>
          </a:stretch>
        </p:blipFill>
        <p:spPr>
          <a:xfrm>
            <a:off x="917044" y="642938"/>
            <a:ext cx="7309911" cy="5483225"/>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332656"/>
            <a:ext cx="1244599" cy="1165775"/>
          </a:xfrm>
          <a:prstGeom prst="rect">
            <a:avLst/>
          </a:prstGeom>
        </p:spPr>
      </p:pic>
      <p:pic>
        <p:nvPicPr>
          <p:cNvPr id="5"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659473"/>
            <a:ext cx="1081568" cy="849057"/>
          </a:xfrm>
          <a:prstGeom prst="rect">
            <a:avLst/>
          </a:prstGeom>
        </p:spPr>
      </p:pic>
      <p:pic>
        <p:nvPicPr>
          <p:cNvPr id="6"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075" y="5301208"/>
            <a:ext cx="1081568" cy="849057"/>
          </a:xfrm>
          <a:prstGeom prst="rect">
            <a:avLst/>
          </a:prstGeom>
        </p:spPr>
      </p:pic>
      <p:pic>
        <p:nvPicPr>
          <p:cNvPr id="7"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5445224"/>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178.JPG"/>
          <p:cNvPicPr>
            <a:picLocks noGrp="1" noChangeAspect="1"/>
          </p:cNvPicPr>
          <p:nvPr>
            <p:ph idx="1"/>
          </p:nvPr>
        </p:nvPicPr>
        <p:blipFill>
          <a:blip r:embed="rId2" cstate="print"/>
          <a:stretch>
            <a:fillRect/>
          </a:stretch>
        </p:blipFill>
        <p:spPr>
          <a:xfrm>
            <a:off x="2069938" y="571500"/>
            <a:ext cx="5004123" cy="5554663"/>
          </a:xfrm>
        </p:spPr>
      </p:pic>
      <p:pic>
        <p:nvPicPr>
          <p:cNvPr id="3"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272" y="357166"/>
            <a:ext cx="1244599" cy="1165775"/>
          </a:xfrm>
          <a:prstGeom prst="rect">
            <a:avLst/>
          </a:prstGeom>
        </p:spPr>
      </p:pic>
      <p:pic>
        <p:nvPicPr>
          <p:cNvPr id="5"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5555676"/>
            <a:ext cx="1081568" cy="849057"/>
          </a:xfrm>
          <a:prstGeom prst="rect">
            <a:avLst/>
          </a:prstGeom>
        </p:spPr>
      </p:pic>
      <p:pic>
        <p:nvPicPr>
          <p:cNvPr id="10"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3356992"/>
            <a:ext cx="1081568" cy="849057"/>
          </a:xfrm>
          <a:prstGeom prst="rect">
            <a:avLst/>
          </a:prstGeom>
        </p:spPr>
      </p:pic>
    </p:spTree>
  </p:cSld>
  <p:clrMapOvr>
    <a:masterClrMapping/>
  </p:clrMapOvr>
  <p:transition spd="slow">
    <p:strip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303931" y="306620"/>
            <a:ext cx="826859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r>
              <a:rPr lang="lv-LV" sz="3600" b="1" i="1" dirty="0" smtClean="0">
                <a:solidFill>
                  <a:schemeClr val="tx1">
                    <a:lumMod val="65000"/>
                    <a:lumOff val="35000"/>
                  </a:schemeClr>
                </a:solidFill>
                <a:effectLst>
                  <a:glow rad="88900">
                    <a:srgbClr val="00A249"/>
                  </a:glow>
                  <a:outerShdw blurRad="50800" dist="50800" dir="5400000" algn="ctr" rotWithShape="0">
                    <a:srgbClr val="FFFF99"/>
                  </a:outerShdw>
                </a:effectLst>
                <a:latin typeface="Open Sans" panose="020B0606030504020204" pitchFamily="34" charset="0"/>
                <a:ea typeface="Open Sans" panose="020B0606030504020204" pitchFamily="34" charset="0"/>
                <a:cs typeface="Open Sans" panose="020B0606030504020204" pitchFamily="34" charset="0"/>
              </a:rPr>
              <a:t>PII “Varavīksne” atbalsta personāls:</a:t>
            </a:r>
            <a:endParaRPr lang="ru-RU" sz="3600" i="1" dirty="0">
              <a:solidFill>
                <a:schemeClr val="tx1">
                  <a:lumMod val="85000"/>
                  <a:lumOff val="15000"/>
                </a:schemeClr>
              </a:solidFill>
              <a:effectLst>
                <a:glow rad="88900">
                  <a:srgbClr val="00A249"/>
                </a:glow>
                <a:outerShdw blurRad="50800" dist="50800" dir="5400000" algn="ctr" rotWithShape="0">
                  <a:srgbClr val="FFFF99"/>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p:cNvSpPr txBox="1"/>
          <p:nvPr/>
        </p:nvSpPr>
        <p:spPr>
          <a:xfrm>
            <a:off x="539552" y="1643050"/>
            <a:ext cx="8604448" cy="3785652"/>
          </a:xfrm>
          <a:prstGeom prst="rect">
            <a:avLst/>
          </a:prstGeom>
          <a:noFill/>
        </p:spPr>
        <p:txBody>
          <a:bodyPr wrap="square" rtlCol="0">
            <a:spAutoFit/>
            <a:scene3d>
              <a:camera prst="orthographicFront"/>
              <a:lightRig rig="threePt" dir="t"/>
            </a:scene3d>
            <a:sp3d extrusionH="57150" contourW="12700">
              <a:bevelT w="38100" h="38100"/>
              <a:extrusionClr>
                <a:srgbClr val="FFFF00"/>
              </a:extrusionClr>
              <a:contourClr>
                <a:srgbClr val="008E40"/>
              </a:contourClr>
            </a:sp3d>
          </a:bodyPr>
          <a:lstStyle/>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vadītāja Nataļja Maksimova;</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metodiķe Inga Krūmiņa;</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logopēde Irēna </a:t>
            </a:r>
            <a:r>
              <a:rPr lang="lv-LV" sz="2800" b="1" i="1" dirty="0" err="1"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Pivore</a:t>
            </a: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medmāsa Tatjana </a:t>
            </a:r>
            <a:r>
              <a:rPr lang="lv-LV" sz="2800" b="1" i="1" dirty="0" err="1"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Dorožkina</a:t>
            </a: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saimniecības vadītāja </a:t>
            </a:r>
            <a:r>
              <a:rPr lang="lv-LV" sz="2800" b="1" i="1" dirty="0" err="1"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Inna</a:t>
            </a: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  </a:t>
            </a:r>
            <a:r>
              <a:rPr lang="lv-LV" sz="2800" b="1" i="1" dirty="0" err="1"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Zabarovska</a:t>
            </a: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a:t>
            </a:r>
          </a:p>
          <a:p>
            <a:pPr marL="571500" indent="-571500">
              <a:buFont typeface="Wingdings" panose="05000000000000000000" pitchFamily="2" charset="2"/>
              <a:buChar char="q"/>
            </a:pPr>
            <a:endPar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q"/>
            </a:pPr>
            <a:endParaRPr lang="lv-LV"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q"/>
            </a:pP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Прямоугольник 5"/>
          <p:cNvSpPr/>
          <p:nvPr/>
        </p:nvSpPr>
        <p:spPr>
          <a:xfrm>
            <a:off x="1000100" y="4429132"/>
            <a:ext cx="4714908" cy="6429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smtClean="0">
                <a:solidFill>
                  <a:schemeClr val="tx1"/>
                </a:solidFill>
              </a:rPr>
              <a:t>t. </a:t>
            </a:r>
            <a:r>
              <a:rPr lang="en-US" dirty="0" smtClean="0">
                <a:solidFill>
                  <a:schemeClr val="tx1"/>
                </a:solidFill>
              </a:rPr>
              <a:t>64622831</a:t>
            </a:r>
            <a:endParaRPr lang="lv-LV" dirty="0" smtClean="0">
              <a:solidFill>
                <a:schemeClr val="tx1"/>
              </a:solidFill>
            </a:endParaRPr>
          </a:p>
          <a:p>
            <a:pPr algn="ctr"/>
            <a:r>
              <a:rPr lang="lv-LV" dirty="0" smtClean="0">
                <a:solidFill>
                  <a:schemeClr val="tx1"/>
                </a:solidFill>
              </a:rPr>
              <a:t> e-pasts: </a:t>
            </a:r>
            <a:r>
              <a:rPr lang="lv-LV" dirty="0" smtClean="0">
                <a:solidFill>
                  <a:schemeClr val="tx1"/>
                </a:solidFill>
                <a:hlinkClick r:id="rId2"/>
              </a:rPr>
              <a:t>varaviksne@inbox.lv</a:t>
            </a:r>
            <a:endParaRPr lang="ru-RU" dirty="0">
              <a:solidFill>
                <a:schemeClr val="tx1"/>
              </a:solidFill>
            </a:endParaRPr>
          </a:p>
        </p:txBody>
      </p:sp>
      <p:pic>
        <p:nvPicPr>
          <p:cNvPr id="11"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76" y="0"/>
            <a:ext cx="1081568" cy="849057"/>
          </a:xfrm>
          <a:prstGeom prst="rect">
            <a:avLst/>
          </a:prstGeom>
        </p:spPr>
      </p:pic>
      <p:pic>
        <p:nvPicPr>
          <p:cNvPr id="12"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13399" y="3723075"/>
            <a:ext cx="3530601" cy="3134925"/>
          </a:xfrm>
          <a:prstGeom prst="rect">
            <a:avLst/>
          </a:prstGeom>
        </p:spPr>
      </p:pic>
      <p:pic>
        <p:nvPicPr>
          <p:cNvPr id="13"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042" y="4429132"/>
            <a:ext cx="4762500" cy="2990850"/>
          </a:xfrm>
          <a:prstGeom prst="rect">
            <a:avLst/>
          </a:prstGeom>
        </p:spPr>
      </p:pic>
    </p:spTree>
    <p:extLst>
      <p:ext uri="{BB962C8B-B14F-4D97-AF65-F5344CB8AC3E}">
        <p14:creationId xmlns:p14="http://schemas.microsoft.com/office/powerpoint/2010/main" val="821176544"/>
      </p:ext>
    </p:extLst>
  </p:cSld>
  <p:clrMapOvr>
    <a:masterClrMapping/>
  </p:clrMapOvr>
  <p:transition spd="slow">
    <p:strip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119359"/>
            <a:ext cx="9144000" cy="3487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91722"/>
            <a:ext cx="9144000" cy="2767156"/>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00" y="0"/>
            <a:ext cx="2641600" cy="1592388"/>
          </a:xfrm>
          <a:prstGeom prst="rect">
            <a:avLst/>
          </a:prstGeom>
        </p:spPr>
      </p:pic>
      <p:sp>
        <p:nvSpPr>
          <p:cNvPr id="9" name="TextBox 8"/>
          <p:cNvSpPr txBox="1"/>
          <p:nvPr/>
        </p:nvSpPr>
        <p:spPr>
          <a:xfrm>
            <a:off x="539552" y="1532985"/>
            <a:ext cx="8604448" cy="3785652"/>
          </a:xfrm>
          <a:prstGeom prst="rect">
            <a:avLst/>
          </a:prstGeom>
          <a:noFill/>
        </p:spPr>
        <p:txBody>
          <a:bodyPr wrap="square" rtlCol="0">
            <a:spAutoFit/>
            <a:scene3d>
              <a:camera prst="orthographicFront"/>
              <a:lightRig rig="threePt" dir="t"/>
            </a:scene3d>
            <a:sp3d extrusionH="57150" contourW="12700">
              <a:bevelT w="38100" h="38100"/>
              <a:extrusionClr>
                <a:srgbClr val="00A249"/>
              </a:extrusionClr>
              <a:contourClr>
                <a:srgbClr val="008E40"/>
              </a:contourClr>
            </a:sp3d>
          </a:bodyPr>
          <a:lstStyle/>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Pasaka (1,5-3 gadīgie bērni, mazākumtautību); </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Lācēns (1,5-3 gadīgie bērni);</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Saulīte (3-4 gadīgie bērni);</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Cālēni (3-4 gadīgie bērni, mazākumtautību);</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Bitīte (5-6 gadīgie bērni, mazākumtautību);</a:t>
            </a:r>
          </a:p>
          <a:p>
            <a:pPr marL="571500" indent="-571500">
              <a:buFont typeface="Wingdings" panose="05000000000000000000" pitchFamily="2" charset="2"/>
              <a:buChar char="q"/>
            </a:pPr>
            <a:r>
              <a:rPr lang="lv-LV" sz="2800" b="1" i="1" dirty="0" smtClean="0">
                <a:solidFill>
                  <a:schemeClr val="tx1">
                    <a:lumMod val="65000"/>
                    <a:lumOff val="35000"/>
                  </a:schemeClr>
                </a:solidFill>
                <a:effectLst>
                  <a:glow rad="63500">
                    <a:schemeClr val="accent3">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Mārīte (5-6 gadīgie bērni).</a:t>
            </a:r>
          </a:p>
          <a:p>
            <a:pPr marL="571500" indent="-571500">
              <a:buFont typeface="Wingdings" panose="05000000000000000000" pitchFamily="2" charset="2"/>
              <a:buChar char="q"/>
            </a:pPr>
            <a:endParaRPr lang="lv-LV" sz="3600" i="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Wingdings" panose="05000000000000000000" pitchFamily="2" charset="2"/>
              <a:buChar char="q"/>
            </a:pP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855369" y="332656"/>
            <a:ext cx="5616624" cy="1200329"/>
          </a:xfrm>
          <a:prstGeom prst="rect">
            <a:avLst/>
          </a:prstGeom>
          <a:noFill/>
        </p:spPr>
        <p:txBody>
          <a:bodyPr wrap="square" rtlCol="0">
            <a:spAutoFit/>
            <a:scene3d>
              <a:camera prst="orthographicFront"/>
              <a:lightRig rig="threePt" dir="t"/>
            </a:scene3d>
            <a:sp3d extrusionH="76200" contourW="12700">
              <a:bevelT w="82550" h="38100" prst="coolSlant"/>
              <a:extrusionClr>
                <a:srgbClr val="00A249"/>
              </a:extrusionClr>
              <a:contourClr>
                <a:srgbClr val="FFFF00"/>
              </a:contourClr>
            </a:sp3d>
          </a:bodyPr>
          <a:lstStyle/>
          <a:p>
            <a:pPr algn="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PII «Varavīksne» grupas: </a:t>
            </a:r>
          </a:p>
          <a:p>
            <a:pPr algn="r"/>
            <a:endParaRPr lang="lv-LV" sz="3600"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0845564"/>
      </p:ext>
    </p:extLst>
  </p:cSld>
  <p:clrMapOvr>
    <a:masterClrMapping/>
  </p:clrMapOvr>
  <p:transition spd="slow">
    <p:strip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1" y="281220"/>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«Pasaka »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899592" y="1183103"/>
            <a:ext cx="5760639" cy="4524315"/>
          </a:xfrm>
          <a:prstGeom prst="rect">
            <a:avLst/>
          </a:prstGeom>
        </p:spPr>
        <p:txBody>
          <a:bodyPr wrap="square">
            <a:spAutoFit/>
          </a:bodyPr>
          <a:lstStyle/>
          <a:p>
            <a:r>
              <a:rPr lang="lv-LV" b="1" dirty="0"/>
              <a:t>Skolotājas</a:t>
            </a:r>
            <a:r>
              <a:rPr lang="lv-LV" dirty="0"/>
              <a:t>:  </a:t>
            </a:r>
            <a:r>
              <a:rPr lang="lv-LV" dirty="0" smtClean="0"/>
              <a:t>Olga </a:t>
            </a:r>
            <a:r>
              <a:rPr lang="lv-LV" dirty="0" err="1" smtClean="0"/>
              <a:t>Firsova</a:t>
            </a:r>
            <a:endParaRPr lang="lv-LV" dirty="0"/>
          </a:p>
          <a:p>
            <a:r>
              <a:rPr lang="lv-LV" dirty="0"/>
              <a:t>                     </a:t>
            </a:r>
            <a:r>
              <a:rPr lang="lv-LV" dirty="0" err="1"/>
              <a:t>Nadežda</a:t>
            </a:r>
            <a:r>
              <a:rPr lang="lv-LV" dirty="0"/>
              <a:t> </a:t>
            </a:r>
            <a:r>
              <a:rPr lang="lv-LV" dirty="0" err="1"/>
              <a:t>Morozova</a:t>
            </a:r>
            <a:endParaRPr lang="lv-LV" dirty="0"/>
          </a:p>
          <a:p>
            <a:r>
              <a:rPr lang="lv-LV" b="1" dirty="0" smtClean="0"/>
              <a:t>Skolotāja </a:t>
            </a:r>
            <a:r>
              <a:rPr lang="lv-LV" b="1" dirty="0" err="1" smtClean="0"/>
              <a:t>palīgs</a:t>
            </a:r>
            <a:r>
              <a:rPr lang="lv-LV" dirty="0" err="1"/>
              <a:t>:Ināra</a:t>
            </a:r>
            <a:r>
              <a:rPr lang="lv-LV" dirty="0"/>
              <a:t> </a:t>
            </a:r>
            <a:r>
              <a:rPr lang="lv-LV" dirty="0" err="1"/>
              <a:t>Boiko</a:t>
            </a:r>
            <a:endParaRPr lang="lv-LV" dirty="0"/>
          </a:p>
          <a:p>
            <a:pPr algn="just"/>
            <a:r>
              <a:rPr lang="lv-LV" dirty="0" smtClean="0"/>
              <a:t>       Grupa </a:t>
            </a:r>
            <a:r>
              <a:rPr lang="lv-LV" dirty="0"/>
              <a:t>“Pasaka”  ir ļoti  saulaina un mājīga. Mēs audzinām mazus bērnus no 1,5 gada vecuma, sniedzam  savu mīlestību un rūpes, palīdzam apgūt pirmās pašapkalpošanas iemaņas un iepazīt apkārtējo </a:t>
            </a:r>
            <a:r>
              <a:rPr lang="lv-LV" dirty="0" smtClean="0"/>
              <a:t>pasauli. Attīstām uzmanību, domāšanu un atmiņu, uztveri, emocijas un jūtas praktiskā un radošā darbībā!</a:t>
            </a:r>
            <a:endParaRPr lang="lv-LV" dirty="0"/>
          </a:p>
          <a:p>
            <a:r>
              <a:rPr lang="lv-LV" dirty="0" smtClean="0"/>
              <a:t>            Lai </a:t>
            </a:r>
            <a:r>
              <a:rPr lang="lv-LV" dirty="0"/>
              <a:t>Laimas roka ceļas svētījot</a:t>
            </a:r>
            <a:br>
              <a:rPr lang="lv-LV" dirty="0"/>
            </a:br>
            <a:r>
              <a:rPr lang="lv-LV" dirty="0" smtClean="0"/>
              <a:t>            Pār </a:t>
            </a:r>
            <a:r>
              <a:rPr lang="lv-LV" dirty="0"/>
              <a:t>bērniņu, kas sācis savu ceļu.</a:t>
            </a:r>
            <a:br>
              <a:rPr lang="lv-LV" dirty="0"/>
            </a:br>
            <a:r>
              <a:rPr lang="lv-LV" dirty="0" smtClean="0"/>
              <a:t>            Lai </a:t>
            </a:r>
            <a:r>
              <a:rPr lang="lv-LV" dirty="0"/>
              <a:t>darba tikumu un gudrību tam dod,</a:t>
            </a:r>
            <a:br>
              <a:rPr lang="lv-LV" dirty="0"/>
            </a:br>
            <a:r>
              <a:rPr lang="lv-LV" dirty="0" smtClean="0"/>
              <a:t>            Lai </a:t>
            </a:r>
            <a:r>
              <a:rPr lang="lv-LV" dirty="0"/>
              <a:t>viņa bērnība kā ziedu pilna pļava!</a:t>
            </a:r>
          </a:p>
          <a:p>
            <a:endParaRPr lang="lv-LV" dirty="0" smtClean="0"/>
          </a:p>
          <a:p>
            <a:pPr algn="just"/>
            <a:r>
              <a:rPr lang="lv-LV" dirty="0" smtClean="0"/>
              <a:t>        </a:t>
            </a:r>
            <a:endParaRPr lang="lv-LV" dirty="0"/>
          </a:p>
          <a:p>
            <a:endParaRPr lang="lv-LV" dirty="0"/>
          </a:p>
        </p:txBody>
      </p:sp>
    </p:spTree>
    <p:extLst>
      <p:ext uri="{BB962C8B-B14F-4D97-AF65-F5344CB8AC3E}">
        <p14:creationId xmlns:p14="http://schemas.microsoft.com/office/powerpoint/2010/main" val="3206959071"/>
      </p:ext>
    </p:extLst>
  </p:cSld>
  <p:clrMapOvr>
    <a:masterClrMapping/>
  </p:clrMapOvr>
  <p:transition spd="slow">
    <p:strip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196752"/>
            <a:ext cx="1244599" cy="1165775"/>
          </a:xfrm>
          <a:prstGeom prst="rect">
            <a:avLst/>
          </a:prstGeom>
        </p:spPr>
      </p:pic>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4509120"/>
            <a:ext cx="1244599" cy="1165775"/>
          </a:xfrm>
          <a:prstGeom prst="rect">
            <a:avLst/>
          </a:prstGeom>
        </p:spPr>
      </p:pic>
      <p:pic>
        <p:nvPicPr>
          <p:cNvPr id="1027" name="Picture 3" descr="C:\Users\User\Desktop\2017METOD\17.11.2017\DSCF7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0324" y="620688"/>
            <a:ext cx="4093502" cy="3070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jaun.gads.....2017\DSCF8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7328" y="3140968"/>
            <a:ext cx="3893965" cy="2920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2017METOD\foto2017-18\vasara\Jauna mape (3)\новый коллаж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58380"/>
            <a:ext cx="6264696" cy="626469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704" y="2420888"/>
            <a:ext cx="1244599" cy="1165775"/>
          </a:xfrm>
          <a:prstGeom prst="rect">
            <a:avLst/>
          </a:prstGeom>
        </p:spPr>
      </p:pic>
    </p:spTree>
    <p:extLst>
      <p:ext uri="{BB962C8B-B14F-4D97-AF65-F5344CB8AC3E}">
        <p14:creationId xmlns:p14="http://schemas.microsoft.com/office/powerpoint/2010/main" val="2330714515"/>
      </p:ext>
    </p:extLst>
  </p:cSld>
  <p:clrMapOvr>
    <a:masterClrMapping/>
  </p:clrMapOvr>
  <p:transition spd="slow">
    <p:strip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1" y="281220"/>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«Lācēns »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1619672" y="1916832"/>
            <a:ext cx="4572000" cy="1477328"/>
          </a:xfrm>
          <a:prstGeom prst="rect">
            <a:avLst/>
          </a:prstGeom>
        </p:spPr>
        <p:txBody>
          <a:bodyPr>
            <a:spAutoFit/>
          </a:bodyPr>
          <a:lstStyle/>
          <a:p>
            <a:r>
              <a:rPr lang="lv-LV" sz="2400" b="1" dirty="0" smtClean="0"/>
              <a:t>Skolotājas</a:t>
            </a:r>
            <a:r>
              <a:rPr lang="lv-LV" sz="2400" dirty="0" smtClean="0"/>
              <a:t>:  Lilita </a:t>
            </a:r>
            <a:r>
              <a:rPr lang="lv-LV" sz="2400" dirty="0" err="1" smtClean="0"/>
              <a:t>Ladusāne</a:t>
            </a:r>
            <a:endParaRPr lang="lv-LV" sz="2400" dirty="0" smtClean="0"/>
          </a:p>
          <a:p>
            <a:r>
              <a:rPr lang="lv-LV" sz="2400" dirty="0"/>
              <a:t> </a:t>
            </a:r>
            <a:r>
              <a:rPr lang="lv-LV" sz="2400" dirty="0" smtClean="0"/>
              <a:t>                     </a:t>
            </a:r>
            <a:r>
              <a:rPr lang="lv-LV" sz="2400" dirty="0" err="1"/>
              <a:t>Nadežda</a:t>
            </a:r>
            <a:r>
              <a:rPr lang="lv-LV" sz="2400" dirty="0"/>
              <a:t> </a:t>
            </a:r>
            <a:r>
              <a:rPr lang="lv-LV" sz="2400" dirty="0" err="1"/>
              <a:t>Morozova</a:t>
            </a:r>
            <a:endParaRPr lang="lv-LV" sz="2400" dirty="0"/>
          </a:p>
          <a:p>
            <a:r>
              <a:rPr lang="lv-LV" sz="2400" b="1" dirty="0" smtClean="0"/>
              <a:t>Skolotāja </a:t>
            </a:r>
            <a:r>
              <a:rPr lang="lv-LV" sz="2400" b="1" dirty="0" err="1" smtClean="0"/>
              <a:t>palīgs</a:t>
            </a:r>
            <a:r>
              <a:rPr lang="lv-LV" sz="2400" dirty="0" err="1" smtClean="0"/>
              <a:t>:</a:t>
            </a:r>
            <a:r>
              <a:rPr lang="lv-LV" sz="2400" dirty="0" err="1"/>
              <a:t>Ilze</a:t>
            </a:r>
            <a:r>
              <a:rPr lang="lv-LV" sz="2400" dirty="0"/>
              <a:t> </a:t>
            </a:r>
            <a:r>
              <a:rPr lang="lv-LV" sz="2400" dirty="0" err="1"/>
              <a:t>Dreiska</a:t>
            </a:r>
            <a:endParaRPr lang="lv-LV" sz="2400" dirty="0"/>
          </a:p>
          <a:p>
            <a:endParaRPr lang="lv-LV" dirty="0"/>
          </a:p>
        </p:txBody>
      </p:sp>
    </p:spTree>
    <p:extLst>
      <p:ext uri="{BB962C8B-B14F-4D97-AF65-F5344CB8AC3E}">
        <p14:creationId xmlns:p14="http://schemas.microsoft.com/office/powerpoint/2010/main" val="923993671"/>
      </p:ext>
    </p:extLst>
  </p:cSld>
  <p:clrMapOvr>
    <a:masterClrMapping/>
  </p:clrMapOvr>
  <p:transition spd="slow">
    <p:strip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303931" y="173531"/>
            <a:ext cx="7417667" cy="4401205"/>
          </a:xfrm>
          <a:prstGeom prst="rect">
            <a:avLst/>
          </a:prstGeom>
          <a:noFill/>
        </p:spPr>
        <p:txBody>
          <a:bodyPr wrap="square" rtlCol="0">
            <a:spAutoFit/>
            <a:scene3d>
              <a:camera prst="orthographicFront"/>
              <a:lightRig rig="threePt" dir="t"/>
            </a:scene3d>
            <a:sp3d extrusionH="57150" contourW="12700">
              <a:bevelT w="82550" h="38100" prst="coolSlant"/>
              <a:extrusionClr>
                <a:srgbClr val="92D050"/>
              </a:extrusionClr>
              <a:contourClr>
                <a:srgbClr val="00C85A"/>
              </a:contourClr>
            </a:sp3d>
          </a:bodyPr>
          <a:lstStyle/>
          <a:p>
            <a:r>
              <a:rPr lang="lv-LV" sz="2000" b="1" dirty="0">
                <a:effectLst>
                  <a:glow rad="127000">
                    <a:srgbClr val="FFFF99"/>
                  </a:glow>
                </a:effectLst>
                <a:latin typeface="Times New Roman" panose="02020603050405020304" pitchFamily="18" charset="0"/>
                <a:cs typeface="Times New Roman" panose="02020603050405020304" pitchFamily="18" charset="0"/>
              </a:rPr>
              <a:t>Bērni regulāri apmeklē mērķtiecīgas pastaigas, iepazīstot un vērojot izmaiņas dabā un pirmsskolas iestādes apkārtnē. </a:t>
            </a:r>
            <a:endParaRPr lang="ru-RU" sz="2000" b="1" i="1" dirty="0">
              <a:solidFill>
                <a:schemeClr val="tx1">
                  <a:lumMod val="85000"/>
                  <a:lumOff val="15000"/>
                </a:schemeClr>
              </a:solidFill>
              <a:effectLst>
                <a:glow rad="127000">
                  <a:srgbClr val="FFFF99"/>
                </a:glow>
              </a:effectLst>
              <a:latin typeface="Times New Roman" panose="02020603050405020304" pitchFamily="18" charset="0"/>
              <a:ea typeface="Open Sans" panose="020B0606030504020204" pitchFamily="34" charset="0"/>
              <a:cs typeface="Times New Roman" panose="02020603050405020304" pitchFamily="18" charset="0"/>
            </a:endParaRPr>
          </a:p>
          <a:p>
            <a:endParaRPr lang="lv-LV" sz="2000" b="1" dirty="0" smtClean="0">
              <a:effectLst>
                <a:glow rad="127000">
                  <a:srgbClr val="FFFF99"/>
                </a:glow>
              </a:effectLst>
            </a:endParaRPr>
          </a:p>
          <a:p>
            <a:r>
              <a:rPr lang="lv-LV" sz="2000" b="1" dirty="0" smtClean="0">
                <a:effectLst>
                  <a:glow rad="127000">
                    <a:srgbClr val="FFFF99"/>
                  </a:glow>
                </a:effectLst>
              </a:rPr>
              <a:t>Bērniem regulāri tiek piedāvāti </a:t>
            </a:r>
            <a:r>
              <a:rPr lang="lv-LV" sz="2000" b="1" dirty="0">
                <a:effectLst>
                  <a:glow rad="127000">
                    <a:srgbClr val="FFFF99"/>
                  </a:glow>
                </a:effectLst>
              </a:rPr>
              <a:t>vingrinājumi sīkās pirkstu muskulatūras attīstībā ( dabas materiālu šķirošana, pārbēršana; rotaļas ar ūdeni, ar kinētiskām smiltīm</a:t>
            </a:r>
            <a:r>
              <a:rPr lang="lv-LV" sz="2000" b="1" dirty="0" smtClean="0">
                <a:effectLst>
                  <a:glow rad="127000">
                    <a:srgbClr val="FFFF99"/>
                  </a:glow>
                </a:effectLst>
              </a:rPr>
              <a:t>).</a:t>
            </a:r>
          </a:p>
          <a:p>
            <a:endParaRPr lang="lv-LV" sz="2000" b="1" i="1" dirty="0">
              <a:solidFill>
                <a:schemeClr val="tx1">
                  <a:lumMod val="85000"/>
                  <a:lumOff val="15000"/>
                </a:schemeClr>
              </a:solidFill>
              <a:effectLst>
                <a:glow rad="127000">
                  <a:srgbClr val="FFFF99"/>
                </a:glow>
              </a:effectLst>
              <a:latin typeface="Times New Roman" panose="02020603050405020304" pitchFamily="18" charset="0"/>
              <a:ea typeface="Open Sans" panose="020B0606030504020204" pitchFamily="34" charset="0"/>
              <a:cs typeface="Times New Roman" panose="02020603050405020304" pitchFamily="18" charset="0"/>
            </a:endParaRPr>
          </a:p>
          <a:p>
            <a:r>
              <a:rPr lang="lv-LV" sz="2000" b="1" dirty="0">
                <a:effectLst>
                  <a:glow rad="127000">
                    <a:srgbClr val="FFFF99"/>
                  </a:glow>
                </a:effectLst>
              </a:rPr>
              <a:t>Tiek svinētas bērnu dzimšanas dienas, ejam rotaļās ar dziedāšanu, spēlējam sižeta-lomu rotaļas</a:t>
            </a:r>
            <a:r>
              <a:rPr lang="lv-LV" sz="2000" b="1" dirty="0" smtClean="0">
                <a:effectLst>
                  <a:glow rad="127000">
                    <a:srgbClr val="FFFF99"/>
                  </a:glow>
                </a:effectLst>
              </a:rPr>
              <a:t>.</a:t>
            </a:r>
          </a:p>
          <a:p>
            <a:endParaRPr lang="lv-LV" sz="2000" b="1" dirty="0" smtClean="0">
              <a:effectLst>
                <a:glow rad="127000">
                  <a:srgbClr val="FFFF99"/>
                </a:glow>
              </a:effectLst>
            </a:endParaRPr>
          </a:p>
          <a:p>
            <a:r>
              <a:rPr lang="lv-LV" sz="2000" b="1" dirty="0" smtClean="0">
                <a:effectLst>
                  <a:glow rad="127000">
                    <a:srgbClr val="FFFF99"/>
                  </a:glow>
                </a:effectLst>
              </a:rPr>
              <a:t>Mācāmies </a:t>
            </a:r>
            <a:r>
              <a:rPr lang="lv-LV" sz="2000" b="1" dirty="0">
                <a:effectLst>
                  <a:glow rad="127000">
                    <a:srgbClr val="FFFF99"/>
                  </a:glow>
                </a:effectLst>
              </a:rPr>
              <a:t>būt viens pret otru laipni, izpalīdzīgi un draudzīgi.</a:t>
            </a:r>
          </a:p>
          <a:p>
            <a:endParaRPr lang="lv-LV" sz="2000" b="1" dirty="0" smtClean="0">
              <a:effectLst>
                <a:glow rad="127000">
                  <a:srgbClr val="FFFF99"/>
                </a:glow>
              </a:effectLst>
            </a:endParaRPr>
          </a:p>
          <a:p>
            <a:r>
              <a:rPr lang="lv-LV" sz="2000" b="1" dirty="0" smtClean="0">
                <a:effectLst>
                  <a:glow rad="127000">
                    <a:srgbClr val="FFFF99"/>
                  </a:glow>
                </a:effectLst>
              </a:rPr>
              <a:t> </a:t>
            </a:r>
            <a:endParaRPr lang="ru-RU" sz="2000" b="1" i="1" dirty="0">
              <a:solidFill>
                <a:schemeClr val="tx1">
                  <a:lumMod val="85000"/>
                  <a:lumOff val="15000"/>
                </a:schemeClr>
              </a:solidFill>
              <a:effectLst>
                <a:glow rad="127000">
                  <a:srgbClr val="FFFF99"/>
                </a:glow>
              </a:effectLst>
              <a:latin typeface="Times New Roman" panose="02020603050405020304" pitchFamily="18" charset="0"/>
              <a:ea typeface="Open Sans" panose="020B0606030504020204" pitchFamily="34" charset="0"/>
              <a:cs typeface="Times New Roman" panose="02020603050405020304" pitchFamily="18" charset="0"/>
            </a:endParaRPr>
          </a:p>
          <a:p>
            <a:endParaRPr lang="ru-RU" sz="2000" b="1" i="1" dirty="0">
              <a:solidFill>
                <a:schemeClr val="tx1">
                  <a:lumMod val="85000"/>
                  <a:lumOff val="15000"/>
                </a:schemeClr>
              </a:solidFill>
              <a:effectLst>
                <a:glow rad="127000">
                  <a:srgbClr val="FFFF99"/>
                </a:glow>
              </a:effectLst>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2" name="Picture 3" descr="C:\Documents and Settings\Administrator\Desktop\PII LACENI2\IMG-20161031-WA0005.jpg"/>
          <p:cNvPicPr/>
          <p:nvPr/>
        </p:nvPicPr>
        <p:blipFill>
          <a:blip r:embed="rId3"/>
          <a:srcRect/>
          <a:stretch>
            <a:fillRect/>
          </a:stretch>
        </p:blipFill>
        <p:spPr bwMode="auto">
          <a:xfrm>
            <a:off x="4796023" y="3645024"/>
            <a:ext cx="3547874" cy="2426618"/>
          </a:xfrm>
          <a:prstGeom prst="rect">
            <a:avLst/>
          </a:prstGeom>
          <a:noFill/>
          <a:ln w="9525">
            <a:noFill/>
            <a:miter lim="800000"/>
            <a:headEnd/>
            <a:tailEnd/>
          </a:ln>
        </p:spPr>
      </p:pic>
      <p:pic>
        <p:nvPicPr>
          <p:cNvPr id="13"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68" y="4077072"/>
            <a:ext cx="4762500" cy="2990850"/>
          </a:xfrm>
          <a:prstGeom prst="rect">
            <a:avLst/>
          </a:prstGeom>
        </p:spPr>
      </p:pic>
    </p:spTree>
    <p:extLst>
      <p:ext uri="{BB962C8B-B14F-4D97-AF65-F5344CB8AC3E}">
        <p14:creationId xmlns:p14="http://schemas.microsoft.com/office/powerpoint/2010/main" val="532643351"/>
      </p:ext>
    </p:extLst>
  </p:cSld>
  <p:clrMapOvr>
    <a:masterClrMapping/>
  </p:clrMapOvr>
  <p:transition spd="slow">
    <p:strip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01117"/>
            <a:ext cx="9144000" cy="906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03930" y="331369"/>
            <a:ext cx="7417667" cy="646331"/>
          </a:xfrm>
          <a:prstGeom prst="rect">
            <a:avLst/>
          </a:prstGeom>
          <a:noFill/>
        </p:spPr>
        <p:txBody>
          <a:bodyPr wrap="square" rtlCol="0">
            <a:spAutoFit/>
            <a:scene3d>
              <a:camera prst="orthographicFront"/>
              <a:lightRig rig="threePt" dir="t"/>
            </a:scene3d>
            <a:sp3d extrusionH="57150" contourW="12700">
              <a:extrusionClr>
                <a:srgbClr val="FFFF00"/>
              </a:extrusionClr>
              <a:contourClr>
                <a:srgbClr val="FFFF00"/>
              </a:contourClr>
            </a:sp3d>
          </a:bodyPr>
          <a:lstStyle/>
          <a:p>
            <a:pPr algn="ctr"/>
            <a:r>
              <a:rPr lang="lv-LV" sz="3600" b="1" i="1" dirty="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g</a:t>
            </a:r>
            <a:r>
              <a:rPr lang="lv-LV" sz="3600" b="1" i="1" dirty="0" smtClean="0">
                <a:solidFill>
                  <a:schemeClr val="tx1">
                    <a:lumMod val="65000"/>
                    <a:lumOff val="35000"/>
                  </a:schemeClr>
                </a:solidFill>
                <a:effectLst>
                  <a:glow rad="88900">
                    <a:srgbClr val="00A249"/>
                  </a:glow>
                </a:effectLst>
                <a:latin typeface="Open Sans" panose="020B0606030504020204" pitchFamily="34" charset="0"/>
                <a:ea typeface="Open Sans" panose="020B0606030504020204" pitchFamily="34" charset="0"/>
                <a:cs typeface="Open Sans" panose="020B0606030504020204" pitchFamily="34" charset="0"/>
              </a:rPr>
              <a:t>r. «Saulīte» </a:t>
            </a:r>
            <a:endParaRPr lang="ru-RU" sz="3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598" y="-57822"/>
            <a:ext cx="1244599" cy="1165775"/>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056"/>
            <a:ext cx="9144000" cy="5669944"/>
          </a:xfrm>
          <a:prstGeom prst="rect">
            <a:avLst/>
          </a:prstGeom>
        </p:spPr>
      </p:pic>
      <p:sp>
        <p:nvSpPr>
          <p:cNvPr id="2" name="Taisnstūris 1"/>
          <p:cNvSpPr/>
          <p:nvPr/>
        </p:nvSpPr>
        <p:spPr>
          <a:xfrm>
            <a:off x="1756004" y="1122523"/>
            <a:ext cx="4572000" cy="3416320"/>
          </a:xfrm>
          <a:prstGeom prst="rect">
            <a:avLst/>
          </a:prstGeom>
        </p:spPr>
        <p:txBody>
          <a:bodyPr>
            <a:spAutoFit/>
          </a:bodyPr>
          <a:lstStyle/>
          <a:p>
            <a:r>
              <a:rPr lang="lv-LV" sz="2400" b="1" dirty="0" smtClean="0"/>
              <a:t>Skolotājas</a:t>
            </a:r>
            <a:r>
              <a:rPr lang="lv-LV" sz="2400" dirty="0" smtClean="0"/>
              <a:t>:  Diāna </a:t>
            </a:r>
            <a:r>
              <a:rPr lang="lv-LV" sz="2400" dirty="0" err="1" smtClean="0"/>
              <a:t>Brence</a:t>
            </a:r>
            <a:endParaRPr lang="lv-LV" sz="2400" dirty="0" smtClean="0"/>
          </a:p>
          <a:p>
            <a:r>
              <a:rPr lang="lv-LV" sz="2400" dirty="0"/>
              <a:t> </a:t>
            </a:r>
            <a:r>
              <a:rPr lang="lv-LV" sz="2400" dirty="0" smtClean="0"/>
              <a:t>                     Vita </a:t>
            </a:r>
            <a:r>
              <a:rPr lang="lv-LV" sz="2400" dirty="0" err="1" smtClean="0"/>
              <a:t>Čistjakova</a:t>
            </a:r>
            <a:endParaRPr lang="lv-LV" sz="2400" dirty="0" smtClean="0"/>
          </a:p>
          <a:p>
            <a:r>
              <a:rPr lang="lv-LV" sz="2400" b="1" dirty="0" smtClean="0"/>
              <a:t>Skolotāja palīgs</a:t>
            </a:r>
            <a:r>
              <a:rPr lang="lv-LV" sz="2400" dirty="0" smtClean="0"/>
              <a:t>: </a:t>
            </a:r>
            <a:r>
              <a:rPr lang="lv-LV" sz="2400" dirty="0"/>
              <a:t>Tatjana </a:t>
            </a:r>
            <a:r>
              <a:rPr lang="lv-LV" sz="2400" dirty="0" err="1"/>
              <a:t>Agule</a:t>
            </a:r>
            <a:endParaRPr lang="lv-LV" sz="2400" dirty="0"/>
          </a:p>
          <a:p>
            <a:r>
              <a:rPr lang="lv-LV" dirty="0" smtClean="0"/>
              <a:t>Grupā </a:t>
            </a:r>
            <a:r>
              <a:rPr lang="lv-LV" dirty="0"/>
              <a:t>“Saulīte” liela vērība tiek pievērsta muzikālām rotaļām. Bērniem tiek audzināta mīlestība un interese pret mūziku. Ar mūzikas palīdzību vienlaicīgi var attīstīt visus intelekta veidus. Tādēļ katrs rīts grupā “Saulīte” sākas ar muzikāli kustīgo rotaļu, kuras tiek izmantotas arī turpmākās dienas gaitā – rotaļnodarbībās, pastaigā, pēcpusdienas cēlienā, brīvajos brīžos.</a:t>
            </a:r>
          </a:p>
        </p:txBody>
      </p:sp>
    </p:spTree>
    <p:extLst>
      <p:ext uri="{BB962C8B-B14F-4D97-AF65-F5344CB8AC3E}">
        <p14:creationId xmlns:p14="http://schemas.microsoft.com/office/powerpoint/2010/main" val="179161403"/>
      </p:ext>
    </p:extLst>
  </p:cSld>
  <p:clrMapOvr>
    <a:masterClrMapping/>
  </p:clrMapOvr>
  <p:transition spd="slow">
    <p:strips/>
  </p:transition>
  <p:timing>
    <p:tnLst>
      <p:par>
        <p:cTn id="1" dur="indefinite" restart="never" nodeType="tmRoot"/>
      </p:par>
    </p:tnLst>
  </p:timing>
</p:sld>
</file>

<file path=ppt/theme/theme1.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828</TotalTime>
  <Words>671</Words>
  <Application>Microsoft Office PowerPoint</Application>
  <PresentationFormat>Slaidrāde ekrānā (4:3)</PresentationFormat>
  <Paragraphs>82</Paragraphs>
  <Slides>29</Slides>
  <Notes>2</Notes>
  <HiddenSlides>0</HiddenSlides>
  <MMClips>0</MMClips>
  <ScaleCrop>false</ScaleCrop>
  <HeadingPairs>
    <vt:vector size="4" baseType="variant">
      <vt:variant>
        <vt:lpstr>Dizains</vt:lpstr>
      </vt:variant>
      <vt:variant>
        <vt:i4>1</vt:i4>
      </vt:variant>
      <vt:variant>
        <vt:lpstr>Slaidu virsraksti</vt:lpstr>
      </vt:variant>
      <vt:variant>
        <vt:i4>29</vt:i4>
      </vt:variant>
    </vt:vector>
  </HeadingPairs>
  <TitlesOfParts>
    <vt:vector size="30" baseType="lpstr">
      <vt:lpstr>Office tēma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Protam dūkt kā bitītes, Zinām visas puķītes, Ja ar ko vēl neprotam, Gan ar laiku apgūsim!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Larisa</dc:creator>
  <cp:lastModifiedBy>Metodiskais</cp:lastModifiedBy>
  <cp:revision>80</cp:revision>
  <dcterms:created xsi:type="dcterms:W3CDTF">2016-11-03T06:24:13Z</dcterms:created>
  <dcterms:modified xsi:type="dcterms:W3CDTF">2019-09-03T06:46:08Z</dcterms:modified>
</cp:coreProperties>
</file>