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81" r:id="rId4"/>
    <p:sldId id="282" r:id="rId5"/>
    <p:sldId id="265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80" r:id="rId17"/>
    <p:sldId id="283" r:id="rId18"/>
    <p:sldId id="278" r:id="rId19"/>
    <p:sldId id="272" r:id="rId20"/>
    <p:sldId id="273" r:id="rId21"/>
    <p:sldId id="274" r:id="rId22"/>
    <p:sldId id="279" r:id="rId23"/>
    <p:sldId id="275" r:id="rId24"/>
    <p:sldId id="284" r:id="rId25"/>
    <p:sldId id="276" r:id="rId26"/>
    <p:sldId id="259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635"/>
    <a:srgbClr val="9EFF29"/>
    <a:srgbClr val="C80064"/>
    <a:srgbClr val="C33A1F"/>
    <a:srgbClr val="FF2549"/>
    <a:srgbClr val="007033"/>
    <a:srgbClr val="D6370C"/>
    <a:srgbClr val="1D3A00"/>
    <a:srgbClr val="FF85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-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68910" y="3185652"/>
            <a:ext cx="6629400" cy="1688688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1032" y="1725558"/>
            <a:ext cx="6629400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450" y="895389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651818"/>
            <a:ext cx="8246070" cy="3126657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106" y="406537"/>
            <a:ext cx="6283782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9238" y="1268361"/>
            <a:ext cx="6304935" cy="342013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8" y="868957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1758753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231150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2" y="1758753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2" y="2231150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riomirada.com/features/2018/03/20/ten-things-teens-cant-live-withou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7730" y="3844418"/>
            <a:ext cx="6666270" cy="1445337"/>
          </a:xfrm>
        </p:spPr>
        <p:txBody>
          <a:bodyPr>
            <a:normAutofit/>
          </a:bodyPr>
          <a:lstStyle/>
          <a:p>
            <a:r>
              <a:rPr lang="en-GB" dirty="0"/>
              <a:t>R</a:t>
            </a:r>
            <a:r>
              <a:rPr lang="lv-LV" dirty="0"/>
              <a:t>e</a:t>
            </a:r>
            <a:r>
              <a:rPr lang="en-GB" dirty="0" err="1"/>
              <a:t>zekne</a:t>
            </a:r>
            <a:r>
              <a:rPr lang="en-GB" dirty="0"/>
              <a:t> State Gymnasium </a:t>
            </a:r>
            <a:r>
              <a:rPr lang="lv-LV" dirty="0"/>
              <a:t>No.1</a:t>
            </a:r>
            <a:br>
              <a:rPr lang="lv-LV" dirty="0"/>
            </a:br>
            <a:r>
              <a:rPr lang="lv-LV" dirty="0" err="1"/>
              <a:t>Rezekne</a:t>
            </a:r>
            <a:r>
              <a:rPr lang="lv-LV" dirty="0"/>
              <a:t> </a:t>
            </a:r>
            <a:r>
              <a:rPr lang="lv-LV" dirty="0" err="1"/>
              <a:t>Secondary</a:t>
            </a:r>
            <a:r>
              <a:rPr lang="lv-LV" dirty="0"/>
              <a:t> School No.2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7730" y="3388473"/>
            <a:ext cx="6666270" cy="730043"/>
          </a:xfrm>
        </p:spPr>
        <p:txBody>
          <a:bodyPr>
            <a:normAutofit/>
          </a:bodyPr>
          <a:lstStyle/>
          <a:p>
            <a:r>
              <a:rPr lang="lv-LV" sz="3600" b="1" dirty="0">
                <a:solidFill>
                  <a:srgbClr val="FF0000"/>
                </a:solidFill>
              </a:rPr>
              <a:t>2019. gada 13. novembris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Sandra\Downloads\RV1G_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133" y="0"/>
            <a:ext cx="1684867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557823" y="1453116"/>
            <a:ext cx="4004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6000" b="1" i="1" dirty="0">
                <a:solidFill>
                  <a:schemeClr val="bg1"/>
                </a:solidFill>
              </a:rPr>
              <a:t>Darīt Kopā!</a:t>
            </a:r>
            <a:endParaRPr lang="en-US" sz="6000" b="1" i="1" dirty="0">
              <a:solidFill>
                <a:schemeClr val="bg1"/>
              </a:solidFill>
            </a:endParaRPr>
          </a:p>
        </p:txBody>
      </p:sp>
      <p:pic>
        <p:nvPicPr>
          <p:cNvPr id="6" name="Picture 6" descr="RÄzeknes 2.vidussk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69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Group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GB" b="1" dirty="0"/>
              <a:t>Select values from the given words</a:t>
            </a:r>
            <a:endParaRPr lang="en-US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GB" b="1" dirty="0"/>
              <a:t>Order the given values from the most important to the least important</a:t>
            </a:r>
            <a:endParaRPr lang="en-US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GB" b="1" dirty="0"/>
              <a:t>Choose top 5</a:t>
            </a:r>
            <a:endParaRPr lang="en-US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GB" b="1" dirty="0"/>
              <a:t>Write them on the board</a:t>
            </a:r>
            <a:endParaRPr lang="en-US" b="1" dirty="0"/>
          </a:p>
          <a:p>
            <a:endParaRPr lang="en-US" dirty="0"/>
          </a:p>
        </p:txBody>
      </p:sp>
      <p:pic>
        <p:nvPicPr>
          <p:cNvPr id="4" name="Picture 3" descr="C:\Users\Sandra\Downloads\RV1G_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133" y="0"/>
            <a:ext cx="1684867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 descr="RÄzeknes 2.vidussk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69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269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3" y="1651818"/>
            <a:ext cx="8515281" cy="3126657"/>
          </a:xfrm>
        </p:spPr>
        <p:txBody>
          <a:bodyPr/>
          <a:lstStyle/>
          <a:p>
            <a:r>
              <a:rPr lang="en-GB" b="1" dirty="0"/>
              <a:t>Which are the most common ones?</a:t>
            </a:r>
            <a:endParaRPr lang="en-US" dirty="0"/>
          </a:p>
          <a:p>
            <a:r>
              <a:rPr lang="en-GB" b="1" dirty="0"/>
              <a:t>Let’s choose the values which are the most important to you!</a:t>
            </a:r>
            <a:endParaRPr lang="en-US" dirty="0"/>
          </a:p>
          <a:p>
            <a:r>
              <a:rPr lang="en-GB" b="1" dirty="0"/>
              <a:t>Figure out the value list (3 main values on the board)</a:t>
            </a:r>
            <a:endParaRPr lang="en-US" b="1" dirty="0"/>
          </a:p>
          <a:p>
            <a:r>
              <a:rPr lang="en-GB" sz="4000" b="1" dirty="0">
                <a:solidFill>
                  <a:srgbClr val="FF0000"/>
                </a:solidFill>
              </a:rPr>
              <a:t>We can conclude that …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Sandra\Downloads\RV1G_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133" y="0"/>
            <a:ext cx="1684867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 descr="RÄzeknes 2.vidussk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69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3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6747996" cy="1225252"/>
          </a:xfrm>
        </p:spPr>
        <p:txBody>
          <a:bodyPr>
            <a:normAutofit fontScale="90000"/>
          </a:bodyPr>
          <a:lstStyle/>
          <a:p>
            <a:pPr algn="r"/>
            <a:br>
              <a:rPr lang="lv-LV" sz="3600" b="1" dirty="0">
                <a:solidFill>
                  <a:schemeClr val="tx1"/>
                </a:solidFill>
              </a:rPr>
            </a:br>
            <a:br>
              <a:rPr lang="lv-LV" sz="5300" dirty="0"/>
            </a:br>
            <a:r>
              <a:rPr lang="lv-LV" sz="5300" b="1" dirty="0">
                <a:solidFill>
                  <a:schemeClr val="tx1"/>
                </a:solidFill>
              </a:rPr>
              <a:t>Achieved results</a:t>
            </a:r>
            <a:endParaRPr lang="en-US" sz="53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1" y="1938803"/>
            <a:ext cx="4719816" cy="2655820"/>
          </a:xfrm>
        </p:spPr>
        <p:txBody>
          <a:bodyPr/>
          <a:lstStyle/>
          <a:p>
            <a:pPr lvl="0" algn="ctr"/>
            <a:r>
              <a:rPr lang="en-GB" sz="4800" b="1" dirty="0"/>
              <a:t>I can name the values</a:t>
            </a:r>
            <a:endParaRPr lang="en-US" sz="4800" dirty="0"/>
          </a:p>
          <a:p>
            <a:endParaRPr lang="en-US" dirty="0"/>
          </a:p>
        </p:txBody>
      </p:sp>
      <p:pic>
        <p:nvPicPr>
          <p:cNvPr id="4" name="Picture 3" descr="C:\Users\Sandra\Downloads\RV1G_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133" y="0"/>
            <a:ext cx="1684867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Картинки по запросу green tick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21" r="19973"/>
          <a:stretch/>
        </p:blipFill>
        <p:spPr bwMode="auto">
          <a:xfrm>
            <a:off x="5781675" y="1386646"/>
            <a:ext cx="2905125" cy="299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Äzeknes 2.vidusskol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69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45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5330" y="2412915"/>
            <a:ext cx="8229600" cy="857250"/>
          </a:xfrm>
        </p:spPr>
        <p:txBody>
          <a:bodyPr>
            <a:noAutofit/>
          </a:bodyPr>
          <a:lstStyle/>
          <a:p>
            <a:r>
              <a:rPr lang="lv-LV" sz="9600" b="1" dirty="0">
                <a:solidFill>
                  <a:srgbClr val="FF0000"/>
                </a:solidFill>
              </a:rPr>
              <a:t>Reading</a:t>
            </a:r>
            <a:endParaRPr lang="en-US" sz="9600" dirty="0"/>
          </a:p>
        </p:txBody>
      </p:sp>
      <p:pic>
        <p:nvPicPr>
          <p:cNvPr id="4" name="Picture 3" descr="C:\Users\Sandra\Downloads\RV1G_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133" y="0"/>
            <a:ext cx="1684867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RÄzeknes 2.vidussk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69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886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5400" b="1" dirty="0"/>
              <a:t>Work on the given text:</a:t>
            </a:r>
            <a:endParaRPr lang="en-US" sz="9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3714" y="2131308"/>
            <a:ext cx="8246070" cy="2647167"/>
          </a:xfrm>
        </p:spPr>
        <p:txBody>
          <a:bodyPr/>
          <a:lstStyle/>
          <a:p>
            <a:r>
              <a:rPr lang="en-GB" dirty="0"/>
              <a:t>Read and complete the text with the missing words!</a:t>
            </a:r>
          </a:p>
          <a:p>
            <a:r>
              <a:rPr lang="en-GB" dirty="0"/>
              <a:t>What could be the heading of the article?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C:\Users\Sandra\Downloads\RV1G_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133" y="0"/>
            <a:ext cx="1684867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RÄzeknes 2.vidussk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69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358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/>
              <a:t>???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379" y="1651818"/>
            <a:ext cx="8820865" cy="3126657"/>
          </a:xfrm>
        </p:spPr>
        <p:txBody>
          <a:bodyPr/>
          <a:lstStyle/>
          <a:p>
            <a:pPr lvl="0"/>
            <a:r>
              <a:rPr lang="en-GB" b="1" dirty="0"/>
              <a:t>What are the similarities to compare with our list of values? </a:t>
            </a:r>
            <a:endParaRPr lang="en-US" dirty="0"/>
          </a:p>
          <a:p>
            <a:pPr lvl="0"/>
            <a:r>
              <a:rPr lang="en-GB" b="1" dirty="0"/>
              <a:t>Use the phrases for comparison!</a:t>
            </a:r>
            <a:endParaRPr lang="en-US" dirty="0"/>
          </a:p>
          <a:p>
            <a:pPr lvl="0"/>
            <a:r>
              <a:rPr lang="en-GB" b="1" dirty="0"/>
              <a:t>What are the differences to compare with our values?</a:t>
            </a:r>
          </a:p>
          <a:p>
            <a:r>
              <a:rPr lang="en-GB" b="1" dirty="0"/>
              <a:t>Use the phrases for comparison!</a:t>
            </a:r>
            <a:endParaRPr lang="en-US" dirty="0"/>
          </a:p>
        </p:txBody>
      </p:sp>
      <p:pic>
        <p:nvPicPr>
          <p:cNvPr id="4" name="Picture 3" descr="C:\Users\Sandra\Downloads\RV1G_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133" y="0"/>
            <a:ext cx="1684867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RÄzeknes 2.vidussk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69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64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5940" y="849664"/>
            <a:ext cx="8093365" cy="763525"/>
          </a:xfrm>
        </p:spPr>
        <p:txBody>
          <a:bodyPr/>
          <a:lstStyle/>
          <a:p>
            <a:pPr algn="ctr"/>
            <a:r>
              <a:rPr lang="lv-LV" dirty="0"/>
              <a:t>Compare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4618" y="1461678"/>
            <a:ext cx="4040188" cy="479822"/>
          </a:xfrm>
        </p:spPr>
        <p:txBody>
          <a:bodyPr>
            <a:noAutofit/>
          </a:bodyPr>
          <a:lstStyle/>
          <a:p>
            <a:r>
              <a:rPr lang="lv-LV" sz="3600" dirty="0"/>
              <a:t>Similar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/>
            <a:r>
              <a:rPr lang="lv-LV" dirty="0"/>
              <a:t>have a lot in common</a:t>
            </a:r>
          </a:p>
          <a:p>
            <a:pPr algn="l"/>
            <a:r>
              <a:rPr lang="lv-LV" dirty="0"/>
              <a:t>the same</a:t>
            </a:r>
          </a:p>
          <a:p>
            <a:pPr algn="l"/>
            <a:r>
              <a:rPr lang="lv-LV" dirty="0"/>
              <a:t>similar to</a:t>
            </a:r>
          </a:p>
          <a:p>
            <a:pPr algn="l"/>
            <a:r>
              <a:rPr lang="lv-LV" dirty="0"/>
              <a:t>just like</a:t>
            </a:r>
          </a:p>
          <a:p>
            <a:pPr algn="l"/>
            <a:r>
              <a:rPr lang="lv-LV" dirty="0"/>
              <a:t>are like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5102225" y="1409456"/>
            <a:ext cx="4041775" cy="479822"/>
          </a:xfrm>
        </p:spPr>
        <p:txBody>
          <a:bodyPr>
            <a:noAutofit/>
          </a:bodyPr>
          <a:lstStyle/>
          <a:p>
            <a:r>
              <a:rPr lang="lv-LV" sz="3600" dirty="0"/>
              <a:t>Different</a:t>
            </a:r>
            <a:endParaRPr lang="en-US" sz="36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l"/>
            <a:r>
              <a:rPr lang="lv-LV" dirty="0"/>
              <a:t>different from</a:t>
            </a:r>
          </a:p>
          <a:p>
            <a:pPr algn="l"/>
            <a:r>
              <a:rPr lang="lv-LV" dirty="0"/>
              <a:t>in contrast to</a:t>
            </a:r>
          </a:p>
          <a:p>
            <a:pPr algn="l"/>
            <a:r>
              <a:rPr lang="lv-LV" dirty="0"/>
              <a:t>have nothing in common</a:t>
            </a:r>
          </a:p>
          <a:p>
            <a:pPr algn="l"/>
            <a:r>
              <a:rPr lang="lv-LV" dirty="0"/>
              <a:t>not the same</a:t>
            </a:r>
          </a:p>
          <a:p>
            <a:pPr algn="l"/>
            <a:r>
              <a:rPr lang="lv-LV" dirty="0"/>
              <a:t>unlike</a:t>
            </a:r>
            <a:endParaRPr lang="en-US" dirty="0"/>
          </a:p>
        </p:txBody>
      </p:sp>
      <p:pic>
        <p:nvPicPr>
          <p:cNvPr id="12" name="Picture 11" descr="C:\Users\Sandra\Downloads\RV1G_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133" y="0"/>
            <a:ext cx="1684867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6" descr="RÄzeknes 2.vidussk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69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298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 err="1">
                <a:solidFill>
                  <a:schemeClr val="tx1"/>
                </a:solidFill>
              </a:rPr>
              <a:t>The</a:t>
            </a:r>
            <a:r>
              <a:rPr lang="lv-LV" b="1" dirty="0">
                <a:solidFill>
                  <a:schemeClr val="tx1"/>
                </a:solidFill>
              </a:rPr>
              <a:t> </a:t>
            </a:r>
            <a:r>
              <a:rPr lang="lv-LV" b="1" dirty="0" err="1">
                <a:solidFill>
                  <a:schemeClr val="tx1"/>
                </a:solidFill>
              </a:rPr>
              <a:t>Heading</a:t>
            </a:r>
            <a:r>
              <a:rPr lang="lv-LV" b="1" dirty="0">
                <a:solidFill>
                  <a:schemeClr val="tx1"/>
                </a:solidFill>
              </a:rPr>
              <a:t> </a:t>
            </a:r>
            <a:r>
              <a:rPr lang="lv-LV" b="1" dirty="0" err="1">
                <a:solidFill>
                  <a:schemeClr val="tx1"/>
                </a:solidFill>
              </a:rPr>
              <a:t>of</a:t>
            </a:r>
            <a:r>
              <a:rPr lang="lv-LV" b="1" dirty="0">
                <a:solidFill>
                  <a:schemeClr val="tx1"/>
                </a:solidFill>
              </a:rPr>
              <a:t> </a:t>
            </a:r>
            <a:r>
              <a:rPr lang="lv-LV" b="1" dirty="0" err="1">
                <a:solidFill>
                  <a:schemeClr val="tx1"/>
                </a:solidFill>
              </a:rPr>
              <a:t>the</a:t>
            </a:r>
            <a:r>
              <a:rPr lang="lv-LV" b="1" dirty="0">
                <a:solidFill>
                  <a:schemeClr val="tx1"/>
                </a:solidFill>
              </a:rPr>
              <a:t> </a:t>
            </a:r>
            <a:r>
              <a:rPr lang="lv-LV" b="1" dirty="0" err="1">
                <a:solidFill>
                  <a:schemeClr val="tx1"/>
                </a:solidFill>
              </a:rPr>
              <a:t>Given</a:t>
            </a:r>
            <a:r>
              <a:rPr lang="lv-LV" b="1" dirty="0">
                <a:solidFill>
                  <a:schemeClr val="tx1"/>
                </a:solidFill>
              </a:rPr>
              <a:t> </a:t>
            </a:r>
            <a:r>
              <a:rPr lang="lv-LV" b="1" dirty="0" err="1">
                <a:solidFill>
                  <a:schemeClr val="tx1"/>
                </a:solidFill>
              </a:rPr>
              <a:t>Text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lv-LV" dirty="0"/>
          </a:p>
          <a:p>
            <a:pPr marL="0" indent="0" algn="ctr">
              <a:buNone/>
            </a:pPr>
            <a:r>
              <a:rPr lang="en-GB" sz="4000" b="1" dirty="0">
                <a:solidFill>
                  <a:srgbClr val="FF0000"/>
                </a:solidFill>
              </a:rPr>
              <a:t>Ten Things Teens Can’t Live Without</a:t>
            </a:r>
          </a:p>
          <a:p>
            <a:endParaRPr lang="lv-LV" dirty="0"/>
          </a:p>
          <a:p>
            <a:pPr marL="0" indent="0">
              <a:buNone/>
            </a:pPr>
            <a:endParaRPr lang="lv-LV" dirty="0"/>
          </a:p>
          <a:p>
            <a:r>
              <a:rPr lang="en-GB" sz="1100" dirty="0">
                <a:hlinkClick r:id="rId2"/>
              </a:rPr>
              <a:t>https://www.riomirada.com/features/2018/03/20/ten-things-teens-cant-live-without/</a:t>
            </a:r>
            <a:endParaRPr lang="en-GB" sz="1100" dirty="0"/>
          </a:p>
        </p:txBody>
      </p:sp>
      <p:pic>
        <p:nvPicPr>
          <p:cNvPr id="7" name="Picture 6" descr="C:\Users\Sandra\Downloads\RV1G_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133" y="0"/>
            <a:ext cx="1684867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6" descr="RÄzeknes 2.vidussko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69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268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6747996" cy="1225252"/>
          </a:xfrm>
        </p:spPr>
        <p:txBody>
          <a:bodyPr>
            <a:normAutofit fontScale="90000"/>
          </a:bodyPr>
          <a:lstStyle/>
          <a:p>
            <a:pPr algn="r"/>
            <a:br>
              <a:rPr lang="lv-LV" sz="3600" b="1" dirty="0">
                <a:solidFill>
                  <a:schemeClr val="tx1"/>
                </a:solidFill>
              </a:rPr>
            </a:br>
            <a:br>
              <a:rPr lang="lv-LV" sz="5300" dirty="0"/>
            </a:br>
            <a:r>
              <a:rPr lang="lv-LV" sz="5300" b="1" dirty="0">
                <a:solidFill>
                  <a:schemeClr val="tx1"/>
                </a:solidFill>
              </a:rPr>
              <a:t>Achieved results</a:t>
            </a:r>
            <a:endParaRPr lang="en-US" sz="53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92505" y="1938803"/>
            <a:ext cx="5390148" cy="2655820"/>
          </a:xfrm>
        </p:spPr>
        <p:txBody>
          <a:bodyPr/>
          <a:lstStyle/>
          <a:p>
            <a:pPr lvl="0" algn="ctr"/>
            <a:r>
              <a:rPr lang="en-GB" sz="4800" b="1" dirty="0"/>
              <a:t>I can read and understand the text about values</a:t>
            </a:r>
            <a:endParaRPr lang="en-US" sz="4800" dirty="0"/>
          </a:p>
          <a:p>
            <a:endParaRPr lang="en-US" dirty="0"/>
          </a:p>
        </p:txBody>
      </p:sp>
      <p:pic>
        <p:nvPicPr>
          <p:cNvPr id="4" name="Picture 3" descr="C:\Users\Sandra\Downloads\RV1G_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133" y="0"/>
            <a:ext cx="1684867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Картинки по запросу green tick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21" r="19973"/>
          <a:stretch/>
        </p:blipFill>
        <p:spPr bwMode="auto">
          <a:xfrm>
            <a:off x="6056683" y="1503525"/>
            <a:ext cx="2905125" cy="299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Äzeknes 2.vidusskol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69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48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9600" b="1" dirty="0">
                <a:solidFill>
                  <a:srgbClr val="FF0000"/>
                </a:solidFill>
              </a:rPr>
              <a:t>Poster</a:t>
            </a:r>
            <a:endParaRPr lang="en-US" sz="9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v-LV" b="1" dirty="0"/>
          </a:p>
          <a:p>
            <a:pPr marL="0" indent="0" algn="ctr">
              <a:buNone/>
            </a:pPr>
            <a:r>
              <a:rPr lang="en-GB" sz="4400" b="1" dirty="0"/>
              <a:t>Make a group poster about </a:t>
            </a:r>
            <a:r>
              <a:rPr lang="lv-LV" sz="4400" b="1" dirty="0"/>
              <a:t>           </a:t>
            </a:r>
            <a:r>
              <a:rPr lang="en-GB" sz="4400" b="1" dirty="0"/>
              <a:t>4 things you can’t live without! </a:t>
            </a:r>
            <a:endParaRPr lang="en-US" sz="4400" dirty="0"/>
          </a:p>
          <a:p>
            <a:endParaRPr lang="en-US" dirty="0"/>
          </a:p>
        </p:txBody>
      </p:sp>
      <p:pic>
        <p:nvPicPr>
          <p:cNvPr id="4" name="Picture 3" descr="C:\Users\Sandra\Downloads\RV1G_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133" y="0"/>
            <a:ext cx="1684867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RÄzeknes 2.vidussk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69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341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lv-LV" sz="4000" b="1" dirty="0"/>
          </a:p>
          <a:p>
            <a:pPr marL="0" lvl="0" indent="0" algn="ctr">
              <a:buNone/>
            </a:pPr>
            <a:r>
              <a:rPr lang="lv-LV" sz="4000" b="1" dirty="0" err="1"/>
              <a:t>Let’s</a:t>
            </a:r>
            <a:r>
              <a:rPr lang="lv-LV" sz="4000" b="1" dirty="0"/>
              <a:t> </a:t>
            </a:r>
            <a:r>
              <a:rPr lang="lv-LV" sz="4000" b="1" dirty="0" err="1"/>
              <a:t>watch</a:t>
            </a:r>
            <a:r>
              <a:rPr lang="lv-LV" sz="4000" b="1" dirty="0"/>
              <a:t> a </a:t>
            </a:r>
            <a:r>
              <a:rPr lang="en-US" sz="4000" b="1" dirty="0"/>
              <a:t>video</a:t>
            </a:r>
            <a:r>
              <a:rPr lang="lv-LV" sz="4000" b="1" dirty="0"/>
              <a:t>!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C:\Users\Sandra\Downloads\RV1G_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133" y="0"/>
            <a:ext cx="1684867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 descr="RÄzeknes 2.vidussk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69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Poster</a:t>
            </a:r>
            <a:endParaRPr lang="en-US" sz="6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Be ready to present your work! </a:t>
            </a:r>
          </a:p>
          <a:p>
            <a:r>
              <a:rPr lang="en-GB" b="1" dirty="0"/>
              <a:t>Each member of the group should talk!</a:t>
            </a:r>
            <a:endParaRPr lang="en-US" dirty="0"/>
          </a:p>
          <a:p>
            <a:r>
              <a:rPr lang="en-GB" b="1" dirty="0"/>
              <a:t>Time for preparation </a:t>
            </a:r>
            <a:r>
              <a:rPr lang="lv-LV" b="1" dirty="0"/>
              <a:t>1</a:t>
            </a:r>
            <a:r>
              <a:rPr lang="en-US" b="1"/>
              <a:t>5</a:t>
            </a:r>
            <a:r>
              <a:rPr lang="en-GB" b="1"/>
              <a:t> </a:t>
            </a:r>
            <a:r>
              <a:rPr lang="en-GB" b="1" dirty="0"/>
              <a:t>minutes</a:t>
            </a:r>
            <a:r>
              <a:rPr lang="lv-LV" b="1" dirty="0"/>
              <a:t>.</a:t>
            </a:r>
            <a:endParaRPr lang="en-US" dirty="0"/>
          </a:p>
          <a:p>
            <a:r>
              <a:rPr lang="en-US" b="1" dirty="0"/>
              <a:t>Criteria</a:t>
            </a:r>
            <a:r>
              <a:rPr lang="lv-LV" b="1" dirty="0"/>
              <a:t>.</a:t>
            </a:r>
            <a:endParaRPr lang="en-US" b="1" dirty="0"/>
          </a:p>
          <a:p>
            <a:endParaRPr lang="en-US" dirty="0"/>
          </a:p>
        </p:txBody>
      </p:sp>
      <p:pic>
        <p:nvPicPr>
          <p:cNvPr id="4" name="Picture 3" descr="C:\Users\Sandra\Downloads\RV1G_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133" y="0"/>
            <a:ext cx="1684867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RÄzeknes 2.vidussk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69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63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/>
              <a:t>Presentation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3714" y="1892595"/>
            <a:ext cx="8246070" cy="2885880"/>
          </a:xfrm>
        </p:spPr>
        <p:txBody>
          <a:bodyPr/>
          <a:lstStyle/>
          <a:p>
            <a:r>
              <a:rPr lang="en-GB" sz="4000" b="1" dirty="0"/>
              <a:t>Praise the peer’s presentation! </a:t>
            </a:r>
          </a:p>
          <a:p>
            <a:r>
              <a:rPr lang="en-GB" sz="4000" b="1" dirty="0"/>
              <a:t>What would you do differently?</a:t>
            </a:r>
            <a:endParaRPr lang="en-US" sz="4000" b="1" dirty="0"/>
          </a:p>
          <a:p>
            <a:endParaRPr lang="en-US" dirty="0"/>
          </a:p>
        </p:txBody>
      </p:sp>
      <p:pic>
        <p:nvPicPr>
          <p:cNvPr id="4" name="Picture 3" descr="C:\Users\Sandra\Downloads\RV1G_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133" y="0"/>
            <a:ext cx="1684867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RÄzeknes 2.vidussk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69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400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6747996" cy="1225252"/>
          </a:xfrm>
        </p:spPr>
        <p:txBody>
          <a:bodyPr>
            <a:normAutofit fontScale="90000"/>
          </a:bodyPr>
          <a:lstStyle/>
          <a:p>
            <a:pPr algn="r"/>
            <a:br>
              <a:rPr lang="lv-LV" sz="3600" b="1" dirty="0">
                <a:solidFill>
                  <a:schemeClr val="tx1"/>
                </a:solidFill>
              </a:rPr>
            </a:br>
            <a:br>
              <a:rPr lang="lv-LV" sz="5300" dirty="0"/>
            </a:br>
            <a:r>
              <a:rPr lang="lv-LV" sz="5300" b="1" dirty="0">
                <a:solidFill>
                  <a:schemeClr val="tx1"/>
                </a:solidFill>
              </a:rPr>
              <a:t>Achieved results</a:t>
            </a:r>
            <a:endParaRPr lang="en-US" sz="53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92505" y="1938803"/>
            <a:ext cx="5390148" cy="2655820"/>
          </a:xfrm>
        </p:spPr>
        <p:txBody>
          <a:bodyPr>
            <a:normAutofit fontScale="92500" lnSpcReduction="10000"/>
          </a:bodyPr>
          <a:lstStyle/>
          <a:p>
            <a:pPr lvl="0" algn="ctr">
              <a:spcBef>
                <a:spcPts val="0"/>
              </a:spcBef>
            </a:pPr>
            <a:r>
              <a:rPr lang="en-GB" sz="4800" b="1" dirty="0"/>
              <a:t>I can present </a:t>
            </a:r>
            <a:endParaRPr lang="lv-LV" sz="4800" b="1" dirty="0"/>
          </a:p>
          <a:p>
            <a:pPr lvl="0" algn="ctr">
              <a:spcBef>
                <a:spcPts val="0"/>
              </a:spcBef>
            </a:pPr>
            <a:r>
              <a:rPr lang="en-GB" sz="4800" b="1" dirty="0"/>
              <a:t>my opinion about the </a:t>
            </a:r>
            <a:r>
              <a:rPr lang="lv-LV" sz="4800" b="1" dirty="0" err="1"/>
              <a:t>things</a:t>
            </a:r>
            <a:r>
              <a:rPr lang="lv-LV" sz="4800" b="1" dirty="0"/>
              <a:t> I </a:t>
            </a:r>
            <a:r>
              <a:rPr lang="lv-LV" sz="4800" b="1" dirty="0" err="1"/>
              <a:t>can’t</a:t>
            </a:r>
            <a:r>
              <a:rPr lang="lv-LV" sz="4800" b="1" dirty="0"/>
              <a:t> </a:t>
            </a:r>
            <a:r>
              <a:rPr lang="lv-LV" sz="4800" b="1" dirty="0" err="1"/>
              <a:t>live</a:t>
            </a:r>
            <a:r>
              <a:rPr lang="lv-LV" sz="4800" b="1" dirty="0"/>
              <a:t> </a:t>
            </a:r>
            <a:r>
              <a:rPr lang="lv-LV" sz="4800" b="1" dirty="0" err="1"/>
              <a:t>without</a:t>
            </a:r>
            <a:r>
              <a:rPr lang="lv-LV" sz="4800" b="1" dirty="0"/>
              <a:t>.</a:t>
            </a:r>
            <a:endParaRPr lang="en-US" sz="4800" dirty="0"/>
          </a:p>
          <a:p>
            <a:pPr algn="ctr"/>
            <a:endParaRPr lang="en-US" dirty="0"/>
          </a:p>
        </p:txBody>
      </p:sp>
      <p:pic>
        <p:nvPicPr>
          <p:cNvPr id="4" name="Picture 3" descr="C:\Users\Sandra\Downloads\RV1G_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133" y="0"/>
            <a:ext cx="1684867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Картинки по запросу green tick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21" r="19973"/>
          <a:stretch/>
        </p:blipFill>
        <p:spPr bwMode="auto">
          <a:xfrm>
            <a:off x="6084183" y="1503525"/>
            <a:ext cx="2905125" cy="299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Äzeknes 2.vidusskol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69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19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6000" b="1" dirty="0">
                <a:solidFill>
                  <a:schemeClr val="tx1"/>
                </a:solidFill>
              </a:rPr>
              <a:t>HOMEWORK</a:t>
            </a:r>
            <a:endParaRPr lang="en-US" sz="6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3714" y="2112335"/>
            <a:ext cx="8246070" cy="266614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/>
              <a:t>Write a letter to your project partners! (100 words)</a:t>
            </a:r>
          </a:p>
          <a:p>
            <a:pPr marL="0" indent="0" algn="ctr">
              <a:buNone/>
            </a:pPr>
            <a:r>
              <a:rPr lang="en-US" sz="3200" b="1" i="1" dirty="0"/>
              <a:t>Samples: printouts</a:t>
            </a:r>
            <a:endParaRPr lang="lv-LV" sz="3200" b="1" i="1" dirty="0"/>
          </a:p>
          <a:p>
            <a:endParaRPr lang="en-US" dirty="0"/>
          </a:p>
        </p:txBody>
      </p:sp>
      <p:pic>
        <p:nvPicPr>
          <p:cNvPr id="4" name="Picture 3" descr="C:\Users\Sandra\Downloads\RV1G_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133" y="0"/>
            <a:ext cx="1684867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RÄzeknes 2.vidussk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69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218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A </a:t>
            </a:r>
            <a:r>
              <a:rPr lang="lv-LV" b="1" dirty="0" err="1">
                <a:solidFill>
                  <a:schemeClr val="tx1"/>
                </a:solidFill>
              </a:rPr>
              <a:t>Letter</a:t>
            </a:r>
            <a:r>
              <a:rPr lang="lv-LV" b="1" dirty="0">
                <a:solidFill>
                  <a:schemeClr val="tx1"/>
                </a:solidFill>
              </a:rPr>
              <a:t> </a:t>
            </a:r>
            <a:r>
              <a:rPr lang="lv-LV" b="1" dirty="0" err="1">
                <a:solidFill>
                  <a:schemeClr val="tx1"/>
                </a:solidFill>
              </a:rPr>
              <a:t>Plan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dirty="0" err="1"/>
              <a:t>Explain</a:t>
            </a:r>
            <a:r>
              <a:rPr lang="lv-LV" b="1" dirty="0"/>
              <a:t> </a:t>
            </a:r>
            <a:r>
              <a:rPr lang="lv-LV" b="1" dirty="0" err="1"/>
              <a:t>why</a:t>
            </a:r>
            <a:r>
              <a:rPr lang="lv-LV" b="1" dirty="0"/>
              <a:t> </a:t>
            </a:r>
            <a:r>
              <a:rPr lang="lv-LV" b="1" dirty="0" err="1"/>
              <a:t>you</a:t>
            </a:r>
            <a:r>
              <a:rPr lang="lv-LV" b="1" dirty="0"/>
              <a:t> </a:t>
            </a:r>
            <a:r>
              <a:rPr lang="lv-LV" b="1" dirty="0" err="1"/>
              <a:t>are</a:t>
            </a:r>
            <a:r>
              <a:rPr lang="lv-LV" b="1" dirty="0"/>
              <a:t> </a:t>
            </a:r>
            <a:r>
              <a:rPr lang="lv-LV" b="1" dirty="0" err="1"/>
              <a:t>writing</a:t>
            </a:r>
            <a:r>
              <a:rPr lang="lv-LV" b="1" dirty="0"/>
              <a:t> </a:t>
            </a:r>
            <a:r>
              <a:rPr lang="lv-LV" b="1" dirty="0" err="1"/>
              <a:t>the</a:t>
            </a:r>
            <a:r>
              <a:rPr lang="lv-LV" b="1" dirty="0"/>
              <a:t> </a:t>
            </a:r>
            <a:r>
              <a:rPr lang="lv-LV" b="1" dirty="0" err="1"/>
              <a:t>letter</a:t>
            </a:r>
            <a:endParaRPr lang="lv-LV" b="1" dirty="0"/>
          </a:p>
          <a:p>
            <a:r>
              <a:rPr lang="lv-LV" b="1" dirty="0" err="1"/>
              <a:t>Include</a:t>
            </a:r>
            <a:r>
              <a:rPr lang="lv-LV" b="1" dirty="0"/>
              <a:t> </a:t>
            </a:r>
            <a:r>
              <a:rPr lang="lv-LV" b="1" dirty="0" err="1"/>
              <a:t>information</a:t>
            </a:r>
            <a:r>
              <a:rPr lang="lv-LV" b="1" dirty="0"/>
              <a:t> </a:t>
            </a:r>
            <a:r>
              <a:rPr lang="lv-LV" b="1" dirty="0" err="1"/>
              <a:t>abou</a:t>
            </a:r>
            <a:r>
              <a:rPr lang="en-US" b="1" dirty="0"/>
              <a:t>t</a:t>
            </a:r>
            <a:r>
              <a:rPr lang="lv-LV" b="1" dirty="0"/>
              <a:t> </a:t>
            </a:r>
            <a:r>
              <a:rPr lang="lv-LV" b="1" dirty="0" err="1"/>
              <a:t>yourself</a:t>
            </a:r>
            <a:r>
              <a:rPr lang="lv-LV" b="1" dirty="0"/>
              <a:t> (</a:t>
            </a:r>
            <a:r>
              <a:rPr lang="lv-LV" b="1" dirty="0" err="1"/>
              <a:t>likes</a:t>
            </a:r>
            <a:r>
              <a:rPr lang="lv-LV" b="1" dirty="0"/>
              <a:t>, </a:t>
            </a:r>
            <a:r>
              <a:rPr lang="lv-LV" b="1" dirty="0" err="1"/>
              <a:t>dislikes</a:t>
            </a:r>
            <a:r>
              <a:rPr lang="lv-LV" b="1" dirty="0"/>
              <a:t>, </a:t>
            </a:r>
            <a:r>
              <a:rPr lang="lv-LV" b="1" dirty="0" err="1"/>
              <a:t>hobbies</a:t>
            </a:r>
            <a:r>
              <a:rPr lang="lv-LV" b="1" dirty="0"/>
              <a:t> </a:t>
            </a:r>
            <a:r>
              <a:rPr lang="lv-LV" b="1" dirty="0" err="1"/>
              <a:t>or</a:t>
            </a:r>
            <a:r>
              <a:rPr lang="lv-LV" b="1" dirty="0"/>
              <a:t> </a:t>
            </a:r>
            <a:r>
              <a:rPr lang="lv-LV" b="1" dirty="0" err="1"/>
              <a:t>interests</a:t>
            </a:r>
            <a:r>
              <a:rPr lang="lv-LV" b="1" dirty="0"/>
              <a:t>)</a:t>
            </a:r>
          </a:p>
          <a:p>
            <a:r>
              <a:rPr lang="lv-LV" b="1" dirty="0" err="1"/>
              <a:t>Write</a:t>
            </a:r>
            <a:r>
              <a:rPr lang="lv-LV" b="1" dirty="0"/>
              <a:t> </a:t>
            </a:r>
            <a:r>
              <a:rPr lang="lv-LV" b="1" dirty="0" err="1"/>
              <a:t>what</a:t>
            </a:r>
            <a:r>
              <a:rPr lang="lv-LV" b="1" dirty="0"/>
              <a:t> </a:t>
            </a:r>
            <a:r>
              <a:rPr lang="lv-LV" b="1" dirty="0" err="1"/>
              <a:t>you</a:t>
            </a:r>
            <a:r>
              <a:rPr lang="lv-LV" b="1" dirty="0"/>
              <a:t> </a:t>
            </a:r>
            <a:r>
              <a:rPr lang="lv-LV" b="1" dirty="0" err="1"/>
              <a:t>value</a:t>
            </a:r>
            <a:r>
              <a:rPr lang="lv-LV" b="1" dirty="0"/>
              <a:t> </a:t>
            </a:r>
            <a:r>
              <a:rPr lang="lv-LV" b="1" dirty="0" err="1"/>
              <a:t>most</a:t>
            </a:r>
            <a:endParaRPr lang="lv-LV" b="1" dirty="0"/>
          </a:p>
          <a:p>
            <a:r>
              <a:rPr lang="lv-LV" b="1" dirty="0" err="1"/>
              <a:t>Give</a:t>
            </a:r>
            <a:r>
              <a:rPr lang="lv-LV" b="1" dirty="0"/>
              <a:t> </a:t>
            </a:r>
            <a:r>
              <a:rPr lang="lv-LV" b="1" dirty="0" err="1"/>
              <a:t>closing</a:t>
            </a:r>
            <a:r>
              <a:rPr lang="lv-LV" b="1" dirty="0"/>
              <a:t> </a:t>
            </a:r>
            <a:r>
              <a:rPr lang="lv-LV" b="1" dirty="0" err="1"/>
              <a:t>remarks</a:t>
            </a:r>
            <a:endParaRPr lang="en-GB" b="1" dirty="0"/>
          </a:p>
        </p:txBody>
      </p:sp>
      <p:pic>
        <p:nvPicPr>
          <p:cNvPr id="4" name="Picture 3" descr="C:\Users\Sandra\Downloads\RV1G_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133" y="0"/>
            <a:ext cx="1684867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 descr="RÄzeknes 2.vidussk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69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497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642071" y="2121678"/>
            <a:ext cx="8259098" cy="763526"/>
          </a:xfrm>
        </p:spPr>
        <p:txBody>
          <a:bodyPr>
            <a:noAutofit/>
          </a:bodyPr>
          <a:lstStyle/>
          <a:p>
            <a:r>
              <a:rPr lang="lv-LV" sz="9600" b="1" dirty="0">
                <a:solidFill>
                  <a:srgbClr val="FF0000"/>
                </a:solidFill>
              </a:rPr>
              <a:t>FEEDBACK</a:t>
            </a:r>
            <a:endParaRPr lang="en-US" sz="9600" dirty="0"/>
          </a:p>
        </p:txBody>
      </p:sp>
      <p:pic>
        <p:nvPicPr>
          <p:cNvPr id="4" name="Picture 3" descr="C:\Users\Sandra\Downloads\RV1G_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133" y="0"/>
            <a:ext cx="1684867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RÄzeknes 2.vidussk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69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436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21106" y="250833"/>
            <a:ext cx="6304935" cy="3420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6000" b="1" dirty="0"/>
              <a:t>It’s time to take a nice photo!</a:t>
            </a:r>
          </a:p>
          <a:p>
            <a:pPr marL="0" indent="0" algn="ctr">
              <a:buNone/>
            </a:pPr>
            <a:endParaRPr lang="en-US" sz="6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6568"/>
          <a:stretch/>
        </p:blipFill>
        <p:spPr>
          <a:xfrm>
            <a:off x="4785132" y="2408321"/>
            <a:ext cx="3437772" cy="244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Values Beliefs and Atttitudes Definitions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48093"/>
            <a:ext cx="9143999" cy="489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5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2062716"/>
            <a:ext cx="7521337" cy="2715759"/>
          </a:xfrm>
        </p:spPr>
        <p:txBody>
          <a:bodyPr/>
          <a:lstStyle/>
          <a:p>
            <a:pPr marL="0" indent="0" algn="ctr">
              <a:buNone/>
            </a:pPr>
            <a:r>
              <a:rPr lang="en-GB" sz="4000" b="1" dirty="0"/>
              <a:t>Who can guess the topic we are going to talk about?</a:t>
            </a:r>
            <a:endParaRPr lang="lv-LV" sz="4000" b="1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4" name="Picture 3" descr="C:\Users\Sandra\Downloads\RV1G_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133" y="0"/>
            <a:ext cx="1684867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 descr="RÄzeknes 2.vidussk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69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358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75627" y="1076326"/>
            <a:ext cx="5225143" cy="3518297"/>
          </a:xfrm>
        </p:spPr>
        <p:txBody>
          <a:bodyPr>
            <a:normAutofit/>
          </a:bodyPr>
          <a:lstStyle/>
          <a:p>
            <a:pPr algn="ctr"/>
            <a:endParaRPr lang="lv-LV" sz="7200" b="1" i="1" dirty="0"/>
          </a:p>
          <a:p>
            <a:pPr algn="ctr"/>
            <a:r>
              <a:rPr lang="en-US" sz="7200" b="1" i="1" dirty="0"/>
              <a:t>VALUES</a:t>
            </a:r>
            <a:endParaRPr lang="en-US" sz="7200" i="1" dirty="0"/>
          </a:p>
        </p:txBody>
      </p:sp>
      <p:pic>
        <p:nvPicPr>
          <p:cNvPr id="4" name="Picture 3" descr="C:\Users\Sandra\Downloads\RV1G_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133" y="0"/>
            <a:ext cx="1684867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Картинки по запросу green tick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21" r="19973"/>
          <a:stretch/>
        </p:blipFill>
        <p:spPr bwMode="auto">
          <a:xfrm>
            <a:off x="5633993" y="1546766"/>
            <a:ext cx="2791327" cy="287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RÄzeknes 2.vidusskol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69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87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Definition</a:t>
            </a:r>
            <a:endParaRPr lang="en-US" dirty="0"/>
          </a:p>
        </p:txBody>
      </p:sp>
      <p:pic>
        <p:nvPicPr>
          <p:cNvPr id="4" name="Picture 3" descr="C:\Users\Sandra\Downloads\RV1G_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133" y="0"/>
            <a:ext cx="1684867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84391" y="1658915"/>
            <a:ext cx="8428980" cy="3126657"/>
          </a:xfrm>
        </p:spPr>
        <p:txBody>
          <a:bodyPr/>
          <a:lstStyle/>
          <a:p>
            <a:r>
              <a:rPr lang="en-US" sz="3200" b="1" dirty="0"/>
              <a:t>VALUES</a:t>
            </a:r>
            <a:r>
              <a:rPr lang="en-US" dirty="0"/>
              <a:t> [plural] beliefs about what is right and wrong and what is important in life (Oxford dictionary)</a:t>
            </a:r>
            <a:endParaRPr lang="lv-LV" dirty="0"/>
          </a:p>
          <a:p>
            <a:pPr marL="0" indent="0">
              <a:buNone/>
            </a:pPr>
            <a:r>
              <a:rPr lang="lv-LV" i="1" dirty="0"/>
              <a:t>	</a:t>
            </a:r>
          </a:p>
          <a:p>
            <a:pPr marL="0" indent="0">
              <a:buNone/>
            </a:pPr>
            <a:r>
              <a:rPr lang="lv-LV" b="1" i="1" dirty="0"/>
              <a:t>Example:</a:t>
            </a:r>
            <a:r>
              <a:rPr lang="en-US" b="1" i="1" dirty="0">
                <a:solidFill>
                  <a:srgbClr val="FF0000"/>
                </a:solidFill>
              </a:rPr>
              <a:t>The young have a completely </a:t>
            </a:r>
            <a:r>
              <a:rPr lang="lv-LV" b="1" i="1" dirty="0">
                <a:solidFill>
                  <a:srgbClr val="FF0000"/>
                </a:solidFill>
              </a:rPr>
              <a:t>d</a:t>
            </a:r>
            <a:r>
              <a:rPr lang="en-US" b="1" i="1" dirty="0" err="1">
                <a:solidFill>
                  <a:srgbClr val="FF0000"/>
                </a:solidFill>
              </a:rPr>
              <a:t>ifferent</a:t>
            </a:r>
            <a:r>
              <a:rPr lang="en-US" b="1" i="1" dirty="0">
                <a:solidFill>
                  <a:srgbClr val="FF0000"/>
                </a:solidFill>
              </a:rPr>
              <a:t> set </a:t>
            </a:r>
            <a:r>
              <a:rPr lang="lv-LV" b="1" i="1" dirty="0">
                <a:solidFill>
                  <a:srgbClr val="FF0000"/>
                </a:solidFill>
              </a:rPr>
              <a:t>         </a:t>
            </a:r>
            <a:r>
              <a:rPr lang="en-US" b="1" i="1" dirty="0">
                <a:solidFill>
                  <a:srgbClr val="FF0000"/>
                </a:solidFill>
              </a:rPr>
              <a:t>of values and expectations.</a:t>
            </a:r>
            <a:endParaRPr lang="lv-LV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i="1" dirty="0"/>
          </a:p>
          <a:p>
            <a:endParaRPr lang="en-US" dirty="0"/>
          </a:p>
        </p:txBody>
      </p:sp>
      <p:pic>
        <p:nvPicPr>
          <p:cNvPr id="5" name="Picture 6" descr="RÄzeknes 2.vidussk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69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492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b="1" dirty="0"/>
              <a:t>Today we are going to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write the list of our values</a:t>
            </a:r>
            <a:r>
              <a:rPr lang="lv-LV" b="1" dirty="0"/>
              <a:t>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lv-LV" b="1" dirty="0"/>
              <a:t>read the text ab</a:t>
            </a:r>
            <a:r>
              <a:rPr lang="en-US" b="1" dirty="0"/>
              <a:t>o</a:t>
            </a:r>
            <a:r>
              <a:rPr lang="lv-LV" b="1" dirty="0"/>
              <a:t>ut</a:t>
            </a:r>
            <a:r>
              <a:rPr lang="en-US" b="1" dirty="0"/>
              <a:t> the results of Brazilian school survey</a:t>
            </a:r>
            <a:r>
              <a:rPr lang="lv-LV" b="1" dirty="0"/>
              <a:t>;</a:t>
            </a:r>
            <a:endParaRPr lang="en-US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lv-LV" b="1" dirty="0"/>
              <a:t>m</a:t>
            </a:r>
            <a:r>
              <a:rPr lang="en-US" b="1" dirty="0" err="1"/>
              <a:t>ake</a:t>
            </a:r>
            <a:r>
              <a:rPr lang="en-US" b="1" dirty="0"/>
              <a:t> a poster on values</a:t>
            </a:r>
            <a:r>
              <a:rPr lang="lv-LV" b="1" dirty="0"/>
              <a:t>.</a:t>
            </a:r>
          </a:p>
          <a:p>
            <a:endParaRPr lang="en-US" dirty="0"/>
          </a:p>
        </p:txBody>
      </p:sp>
      <p:pic>
        <p:nvPicPr>
          <p:cNvPr id="4" name="Picture 3" descr="C:\Users\Sandra\Downloads\RV1G_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133" y="0"/>
            <a:ext cx="1684867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 descr="RÄzeknes 2.vidussk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69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07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Expected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b="1" dirty="0"/>
              <a:t>I can name the values</a:t>
            </a:r>
            <a:r>
              <a:rPr lang="lv-LV" b="1" dirty="0"/>
              <a:t>.</a:t>
            </a:r>
            <a:endParaRPr lang="en-US" dirty="0"/>
          </a:p>
          <a:p>
            <a:pPr lvl="0"/>
            <a:r>
              <a:rPr lang="en-GB" b="1" dirty="0"/>
              <a:t>I can read and understand the text about values</a:t>
            </a:r>
            <a:r>
              <a:rPr lang="lv-LV" b="1" dirty="0"/>
              <a:t>.</a:t>
            </a:r>
            <a:endParaRPr lang="en-US" dirty="0"/>
          </a:p>
          <a:p>
            <a:pPr lvl="0"/>
            <a:r>
              <a:rPr lang="en-GB" b="1" dirty="0"/>
              <a:t>I can present my opinion about the </a:t>
            </a:r>
            <a:r>
              <a:rPr lang="lv-LV" b="1" dirty="0" err="1"/>
              <a:t>things</a:t>
            </a:r>
            <a:r>
              <a:rPr lang="lv-LV" b="1" dirty="0"/>
              <a:t> I </a:t>
            </a:r>
            <a:r>
              <a:rPr lang="lv-LV" b="1" dirty="0" err="1"/>
              <a:t>can’t</a:t>
            </a:r>
            <a:r>
              <a:rPr lang="lv-LV" b="1" dirty="0"/>
              <a:t> </a:t>
            </a:r>
            <a:r>
              <a:rPr lang="lv-LV" b="1" dirty="0" err="1"/>
              <a:t>live</a:t>
            </a:r>
            <a:r>
              <a:rPr lang="lv-LV" b="1" dirty="0"/>
              <a:t> </a:t>
            </a:r>
            <a:r>
              <a:rPr lang="lv-LV" b="1" dirty="0" err="1"/>
              <a:t>without</a:t>
            </a:r>
            <a:r>
              <a:rPr lang="lv-LV" b="1" dirty="0"/>
              <a:t>.</a:t>
            </a:r>
            <a:endParaRPr lang="en-US" dirty="0"/>
          </a:p>
        </p:txBody>
      </p:sp>
      <p:pic>
        <p:nvPicPr>
          <p:cNvPr id="4" name="Picture 3" descr="C:\Users\Sandra\Downloads\RV1G_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133" y="0"/>
            <a:ext cx="1684867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 descr="RÄzeknes 2.vidussk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69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73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450" y="895388"/>
            <a:ext cx="8259098" cy="2693459"/>
          </a:xfrm>
        </p:spPr>
        <p:txBody>
          <a:bodyPr>
            <a:norm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of values</a:t>
            </a:r>
            <a:endParaRPr lang="en-US" sz="9600" dirty="0"/>
          </a:p>
        </p:txBody>
      </p:sp>
      <p:pic>
        <p:nvPicPr>
          <p:cNvPr id="4" name="Picture 3" descr="C:\Users\Sandra\Downloads\RV1G_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133" y="0"/>
            <a:ext cx="1684867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 descr="RÄzeknes 2.vidussk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69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799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</Words>
  <Application>Microsoft Office PowerPoint</Application>
  <PresentationFormat>On-screen Show (16:9)</PresentationFormat>
  <Paragraphs>90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Office Theme</vt:lpstr>
      <vt:lpstr>Rezekne State Gymnasium No.1 Rezekne Secondary School No.2</vt:lpstr>
      <vt:lpstr>Warm up</vt:lpstr>
      <vt:lpstr>PowerPoint Presentation</vt:lpstr>
      <vt:lpstr>Warm up</vt:lpstr>
      <vt:lpstr>PowerPoint Presentation</vt:lpstr>
      <vt:lpstr>Definition</vt:lpstr>
      <vt:lpstr>???</vt:lpstr>
      <vt:lpstr>Expected results</vt:lpstr>
      <vt:lpstr>List of values</vt:lpstr>
      <vt:lpstr>Group work</vt:lpstr>
      <vt:lpstr>VALUES</vt:lpstr>
      <vt:lpstr>  Achieved results</vt:lpstr>
      <vt:lpstr>Reading</vt:lpstr>
      <vt:lpstr>Work on the given text:</vt:lpstr>
      <vt:lpstr>???</vt:lpstr>
      <vt:lpstr>Compare</vt:lpstr>
      <vt:lpstr>The Heading of the Given Text</vt:lpstr>
      <vt:lpstr>  Achieved results</vt:lpstr>
      <vt:lpstr>Poster</vt:lpstr>
      <vt:lpstr>Poster</vt:lpstr>
      <vt:lpstr>Presentation</vt:lpstr>
      <vt:lpstr>  Achieved results</vt:lpstr>
      <vt:lpstr>HOMEWORK</vt:lpstr>
      <vt:lpstr>A Letter Plan</vt:lpstr>
      <vt:lpstr>FEEDBACK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2019-12-07T15:42:46Z</dcterms:modified>
</cp:coreProperties>
</file>