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73" r:id="rId5"/>
    <p:sldId id="257" r:id="rId6"/>
    <p:sldId id="277" r:id="rId7"/>
    <p:sldId id="283" r:id="rId8"/>
    <p:sldId id="284" r:id="rId9"/>
    <p:sldId id="263" r:id="rId10"/>
    <p:sldId id="293" r:id="rId11"/>
    <p:sldId id="289" r:id="rId12"/>
    <p:sldId id="290" r:id="rId13"/>
    <p:sldId id="292" r:id="rId14"/>
    <p:sldId id="264" r:id="rId15"/>
    <p:sldId id="287" r:id="rId16"/>
    <p:sldId id="266" r:id="rId17"/>
    <p:sldId id="275" r:id="rId18"/>
    <p:sldId id="267" r:id="rId19"/>
    <p:sldId id="281" r:id="rId20"/>
    <p:sldId id="288" r:id="rId21"/>
    <p:sldId id="282" r:id="rId22"/>
    <p:sldId id="268" r:id="rId23"/>
    <p:sldId id="286" r:id="rId24"/>
    <p:sldId id="270" r:id="rId25"/>
    <p:sldId id="279" r:id="rId26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 Koverina" initials="E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800000"/>
    <a:srgbClr val="CC6600"/>
    <a:srgbClr val="9900FF"/>
    <a:srgbClr val="FF00FF"/>
    <a:srgbClr val="FF7C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>
      <p:cViewPr>
        <p:scale>
          <a:sx n="114" d="100"/>
          <a:sy n="114" d="100"/>
        </p:scale>
        <p:origin x="-165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8B8B4-1A5F-4182-AD71-8284155B801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9EDA965A-9587-40AF-95A9-BF753B6F0BD8}">
      <dgm:prSet phldrT="[Teksts]" custT="1"/>
      <dgm:spPr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lv-LV" sz="2800" dirty="0">
              <a:solidFill>
                <a:schemeClr val="bg1"/>
              </a:solidFill>
              <a:latin typeface="Monotype Corsiva" panose="03010101010201010101" pitchFamily="66" charset="0"/>
            </a:rPr>
            <a:t>PII «Rūķītis»</a:t>
          </a:r>
        </a:p>
        <a:p>
          <a:endParaRPr lang="lv-LV" sz="2800" dirty="0">
            <a:solidFill>
              <a:schemeClr val="bg1"/>
            </a:solidFill>
            <a:latin typeface="Monotype Corsiva" panose="03010101010201010101" pitchFamily="66" charset="0"/>
          </a:endParaRPr>
        </a:p>
        <a:p>
          <a:r>
            <a:rPr lang="lv-LV" sz="2800" dirty="0">
              <a:solidFill>
                <a:schemeClr val="bg1"/>
              </a:solidFill>
              <a:latin typeface="Monotype Corsiva" panose="03010101010201010101" pitchFamily="66" charset="0"/>
            </a:rPr>
            <a:t>grupas</a:t>
          </a:r>
        </a:p>
      </dgm:t>
    </dgm:pt>
    <dgm:pt modelId="{385B1D08-5156-420B-8FBE-6D020F27E52A}" type="parTrans" cxnId="{BB0AE76E-C81B-471D-923D-C64AE80E417A}">
      <dgm:prSet/>
      <dgm:spPr/>
      <dgm:t>
        <a:bodyPr/>
        <a:lstStyle/>
        <a:p>
          <a:endParaRPr lang="lv-LV"/>
        </a:p>
      </dgm:t>
    </dgm:pt>
    <dgm:pt modelId="{792A7419-4209-42D1-BA9E-0F406414E130}" type="sibTrans" cxnId="{BB0AE76E-C81B-471D-923D-C64AE80E417A}">
      <dgm:prSet/>
      <dgm:spPr/>
      <dgm:t>
        <a:bodyPr/>
        <a:lstStyle/>
        <a:p>
          <a:endParaRPr lang="lv-LV"/>
        </a:p>
      </dgm:t>
    </dgm:pt>
    <dgm:pt modelId="{A66B2612-0B50-4FF7-AB0E-A3212F25FD60}">
      <dgm:prSet phldrT="[Teksts]" custT="1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lv-LV" sz="1800" dirty="0">
              <a:latin typeface="Monotype Corsiva" panose="03010101010201010101" pitchFamily="66" charset="0"/>
              <a:cs typeface="Times New Roman" panose="02020603050405020304" pitchFamily="18" charset="0"/>
            </a:rPr>
            <a:t>Ziedu rūķis</a:t>
          </a:r>
        </a:p>
      </dgm:t>
    </dgm:pt>
    <dgm:pt modelId="{61505753-5D15-46BA-A543-3B7223F8B4C4}" type="parTrans" cxnId="{E38AD9D6-1FEF-4873-85FD-FBC83418ED12}">
      <dgm:prSet/>
      <dgm:spPr/>
      <dgm:t>
        <a:bodyPr/>
        <a:lstStyle/>
        <a:p>
          <a:endParaRPr lang="lv-LV"/>
        </a:p>
      </dgm:t>
    </dgm:pt>
    <dgm:pt modelId="{74D01AF0-FF5F-41B6-BA59-3F9A846C89FA}" type="sibTrans" cxnId="{E38AD9D6-1FEF-4873-85FD-FBC83418ED12}">
      <dgm:prSet/>
      <dgm:spPr/>
      <dgm:t>
        <a:bodyPr/>
        <a:lstStyle/>
        <a:p>
          <a:endParaRPr lang="lv-LV"/>
        </a:p>
      </dgm:t>
    </dgm:pt>
    <dgm:pt modelId="{4F66196D-0276-48F3-8343-D96FDCB73E8F}">
      <dgm:prSet phldrT="[Teksts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Meža rūķis</a:t>
          </a:r>
        </a:p>
      </dgm:t>
    </dgm:pt>
    <dgm:pt modelId="{C1181150-FA52-40E3-A9A0-CADDD1F1843F}" type="parTrans" cxnId="{E1D06861-2561-43E5-BCFD-464E680A827A}">
      <dgm:prSet/>
      <dgm:spPr/>
      <dgm:t>
        <a:bodyPr/>
        <a:lstStyle/>
        <a:p>
          <a:endParaRPr lang="lv-LV"/>
        </a:p>
      </dgm:t>
    </dgm:pt>
    <dgm:pt modelId="{69FDD033-DEA1-4BAB-A0FE-2019FE33B606}" type="sibTrans" cxnId="{E1D06861-2561-43E5-BCFD-464E680A827A}">
      <dgm:prSet/>
      <dgm:spPr/>
      <dgm:t>
        <a:bodyPr/>
        <a:lstStyle/>
        <a:p>
          <a:endParaRPr lang="lv-LV"/>
        </a:p>
      </dgm:t>
    </dgm:pt>
    <dgm:pt modelId="{7B3F2D1C-085B-453B-94E9-C80B79D8E2BD}">
      <dgm:prSet phldrT="[Teksts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Vēja rūķis</a:t>
          </a:r>
        </a:p>
      </dgm:t>
    </dgm:pt>
    <dgm:pt modelId="{22B6830A-95C4-4C9B-9E67-90AB4BBE2401}" type="parTrans" cxnId="{7209A632-1DEA-480F-BFFD-A659D1FD5066}">
      <dgm:prSet/>
      <dgm:spPr/>
      <dgm:t>
        <a:bodyPr/>
        <a:lstStyle/>
        <a:p>
          <a:endParaRPr lang="lv-LV"/>
        </a:p>
      </dgm:t>
    </dgm:pt>
    <dgm:pt modelId="{E5DB63D2-3E60-49EF-BDD4-31A1955F2725}" type="sibTrans" cxnId="{7209A632-1DEA-480F-BFFD-A659D1FD5066}">
      <dgm:prSet/>
      <dgm:spPr/>
      <dgm:t>
        <a:bodyPr/>
        <a:lstStyle/>
        <a:p>
          <a:endParaRPr lang="lv-LV"/>
        </a:p>
      </dgm:t>
    </dgm:pt>
    <dgm:pt modelId="{06CBE984-C180-42C8-BBD0-845950B30DF8}">
      <dgm:prSet phldrT="[Teksts]"/>
      <dgm:spPr>
        <a:solidFill>
          <a:srgbClr val="FF00FF">
            <a:alpha val="49804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Sapņu rūķis</a:t>
          </a:r>
        </a:p>
      </dgm:t>
    </dgm:pt>
    <dgm:pt modelId="{CF9E908F-8647-4ED3-A50E-8E9DFE183256}" type="parTrans" cxnId="{7BD63F5D-8654-4BB5-ADA2-2A068D127593}">
      <dgm:prSet/>
      <dgm:spPr/>
      <dgm:t>
        <a:bodyPr/>
        <a:lstStyle/>
        <a:p>
          <a:endParaRPr lang="lv-LV"/>
        </a:p>
      </dgm:t>
    </dgm:pt>
    <dgm:pt modelId="{9F1BD278-868E-4F11-8454-95D3403D3EBB}" type="sibTrans" cxnId="{7BD63F5D-8654-4BB5-ADA2-2A068D127593}">
      <dgm:prSet/>
      <dgm:spPr/>
      <dgm:t>
        <a:bodyPr/>
        <a:lstStyle/>
        <a:p>
          <a:endParaRPr lang="lv-LV"/>
        </a:p>
      </dgm:t>
    </dgm:pt>
    <dgm:pt modelId="{7B65425B-2484-48A8-9A3E-0202566CBEAA}">
      <dgm:prSet/>
      <dgm:spPr>
        <a:solidFill>
          <a:srgbClr val="9900FF">
            <a:alpha val="49804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Jautrais rūķis</a:t>
          </a:r>
        </a:p>
      </dgm:t>
    </dgm:pt>
    <dgm:pt modelId="{A3D66500-649B-424F-85A5-548F2AF27FC8}" type="parTrans" cxnId="{FBF5DEBA-CE83-4453-BC68-EB173520777E}">
      <dgm:prSet/>
      <dgm:spPr/>
      <dgm:t>
        <a:bodyPr/>
        <a:lstStyle/>
        <a:p>
          <a:endParaRPr lang="lv-LV"/>
        </a:p>
      </dgm:t>
    </dgm:pt>
    <dgm:pt modelId="{820DF45B-70FE-48C1-838B-4242CE356E55}" type="sibTrans" cxnId="{FBF5DEBA-CE83-4453-BC68-EB173520777E}">
      <dgm:prSet/>
      <dgm:spPr/>
      <dgm:t>
        <a:bodyPr/>
        <a:lstStyle/>
        <a:p>
          <a:endParaRPr lang="lv-LV"/>
        </a:p>
      </dgm:t>
    </dgm:pt>
    <dgm:pt modelId="{D27E42BB-A306-442F-8340-F5B1D713E418}">
      <dgm:prSet/>
      <dgm:spPr>
        <a:solidFill>
          <a:srgbClr val="FF7C80">
            <a:alpha val="49804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Pasaku rūķis</a:t>
          </a:r>
        </a:p>
      </dgm:t>
    </dgm:pt>
    <dgm:pt modelId="{8A0B04F7-B70F-4C5B-A2FD-708A517A5FF2}" type="parTrans" cxnId="{EE44929A-2AFD-4F8F-AA30-3E7C207791E8}">
      <dgm:prSet/>
      <dgm:spPr/>
      <dgm:t>
        <a:bodyPr/>
        <a:lstStyle/>
        <a:p>
          <a:endParaRPr lang="lv-LV"/>
        </a:p>
      </dgm:t>
    </dgm:pt>
    <dgm:pt modelId="{3B441820-A631-420F-B63D-F4A24BF4CC0F}" type="sibTrans" cxnId="{EE44929A-2AFD-4F8F-AA30-3E7C207791E8}">
      <dgm:prSet/>
      <dgm:spPr/>
      <dgm:t>
        <a:bodyPr/>
        <a:lstStyle/>
        <a:p>
          <a:endParaRPr lang="lv-LV"/>
        </a:p>
      </dgm:t>
    </dgm:pt>
    <dgm:pt modelId="{4D7C8422-3E02-47A8-93EC-575F962C0098}">
      <dgm:prSet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Saules rūķis</a:t>
          </a:r>
        </a:p>
      </dgm:t>
    </dgm:pt>
    <dgm:pt modelId="{9699F1BA-D7C5-4924-B792-407147862148}" type="parTrans" cxnId="{B14285B5-897E-4DD0-9078-0809D3EC09F0}">
      <dgm:prSet/>
      <dgm:spPr/>
      <dgm:t>
        <a:bodyPr/>
        <a:lstStyle/>
        <a:p>
          <a:endParaRPr lang="lv-LV"/>
        </a:p>
      </dgm:t>
    </dgm:pt>
    <dgm:pt modelId="{EA2B832D-2454-4423-8979-E4E45DA3F30B}" type="sibTrans" cxnId="{B14285B5-897E-4DD0-9078-0809D3EC09F0}">
      <dgm:prSet/>
      <dgm:spPr/>
      <dgm:t>
        <a:bodyPr/>
        <a:lstStyle/>
        <a:p>
          <a:endParaRPr lang="lv-LV"/>
        </a:p>
      </dgm:t>
    </dgm:pt>
    <dgm:pt modelId="{99A429F4-63C9-4D2E-BA37-DDC42EB590BB}">
      <dgm:prSet/>
      <dgm:spPr>
        <a:solidFill>
          <a:srgbClr val="800000">
            <a:alpha val="49804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Rūķis amatnieks</a:t>
          </a:r>
        </a:p>
      </dgm:t>
    </dgm:pt>
    <dgm:pt modelId="{BA9F6FD9-2395-4338-8E4E-39953D8E2A75}" type="parTrans" cxnId="{8B5A2661-4EC7-419C-8A8C-7471B68EE563}">
      <dgm:prSet/>
      <dgm:spPr/>
      <dgm:t>
        <a:bodyPr/>
        <a:lstStyle/>
        <a:p>
          <a:endParaRPr lang="lv-LV"/>
        </a:p>
      </dgm:t>
    </dgm:pt>
    <dgm:pt modelId="{88432C0F-D773-4ED1-B9EB-55E2C34B471D}" type="sibTrans" cxnId="{8B5A2661-4EC7-419C-8A8C-7471B68EE563}">
      <dgm:prSet/>
      <dgm:spPr/>
      <dgm:t>
        <a:bodyPr/>
        <a:lstStyle/>
        <a:p>
          <a:endParaRPr lang="lv-LV"/>
        </a:p>
      </dgm:t>
    </dgm:pt>
    <dgm:pt modelId="{85CB171B-55E2-43A5-BAD8-7055076EF616}">
      <dgm:prSet/>
      <dgm:spPr>
        <a:solidFill>
          <a:srgbClr val="CC6600">
            <a:alpha val="49804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Piparkūku rūķis</a:t>
          </a:r>
        </a:p>
      </dgm:t>
    </dgm:pt>
    <dgm:pt modelId="{EF3F4E80-CEB2-4555-84EF-990CC0D967C6}" type="parTrans" cxnId="{2C795A9F-F4DD-4EC5-BB2C-377C4FA0285D}">
      <dgm:prSet/>
      <dgm:spPr/>
      <dgm:t>
        <a:bodyPr/>
        <a:lstStyle/>
        <a:p>
          <a:endParaRPr lang="lv-LV"/>
        </a:p>
      </dgm:t>
    </dgm:pt>
    <dgm:pt modelId="{3251F571-3B09-438E-8550-9770CB1E8532}" type="sibTrans" cxnId="{2C795A9F-F4DD-4EC5-BB2C-377C4FA0285D}">
      <dgm:prSet/>
      <dgm:spPr/>
      <dgm:t>
        <a:bodyPr/>
        <a:lstStyle/>
        <a:p>
          <a:endParaRPr lang="lv-LV"/>
        </a:p>
      </dgm:t>
    </dgm:pt>
    <dgm:pt modelId="{129946F3-94BE-44E1-A2B2-C3CDFAEE4542}">
      <dgm:prSet/>
      <dgm:spPr>
        <a:solidFill>
          <a:srgbClr val="00FFFF">
            <a:alpha val="49804"/>
          </a:srgbClr>
        </a:solidFill>
      </dgm:spPr>
      <dgm:t>
        <a:bodyPr/>
        <a:lstStyle/>
        <a:p>
          <a:r>
            <a:rPr lang="lv-LV" dirty="0">
              <a:latin typeface="Monotype Corsiva" panose="03010101010201010101" pitchFamily="66" charset="0"/>
            </a:rPr>
            <a:t>Rūķis rotaļnieks</a:t>
          </a:r>
        </a:p>
      </dgm:t>
    </dgm:pt>
    <dgm:pt modelId="{78D59469-C899-4BAA-A936-571627E34C6E}" type="parTrans" cxnId="{2446AF39-7F06-4490-9810-3DA5B5E37C3D}">
      <dgm:prSet/>
      <dgm:spPr/>
      <dgm:t>
        <a:bodyPr/>
        <a:lstStyle/>
        <a:p>
          <a:endParaRPr lang="lv-LV"/>
        </a:p>
      </dgm:t>
    </dgm:pt>
    <dgm:pt modelId="{1CBF3C97-A5DA-4A9A-B2A1-F71EDD6FC42A}" type="sibTrans" cxnId="{2446AF39-7F06-4490-9810-3DA5B5E37C3D}">
      <dgm:prSet/>
      <dgm:spPr/>
      <dgm:t>
        <a:bodyPr/>
        <a:lstStyle/>
        <a:p>
          <a:endParaRPr lang="lv-LV"/>
        </a:p>
      </dgm:t>
    </dgm:pt>
    <dgm:pt modelId="{86FDDAB4-6A3B-4BAE-A3F2-98D8083E4866}" type="pres">
      <dgm:prSet presAssocID="{FF38B8B4-1A5F-4182-AD71-8284155B801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DD1FB9B6-B416-47FC-8E81-88F72B3E42EF}" type="pres">
      <dgm:prSet presAssocID="{FF38B8B4-1A5F-4182-AD71-8284155B801D}" presName="radial" presStyleCnt="0">
        <dgm:presLayoutVars>
          <dgm:animLvl val="ctr"/>
        </dgm:presLayoutVars>
      </dgm:prSet>
      <dgm:spPr/>
    </dgm:pt>
    <dgm:pt modelId="{635B93BC-B0DC-4326-9A95-93AD24FEE66C}" type="pres">
      <dgm:prSet presAssocID="{9EDA965A-9587-40AF-95A9-BF753B6F0BD8}" presName="centerShape" presStyleLbl="vennNode1" presStyleIdx="0" presStyleCnt="11" custScaleX="108805" custScaleY="68481" custLinFactNeighborX="7416" custLinFactNeighborY="43"/>
      <dgm:spPr/>
      <dgm:t>
        <a:bodyPr/>
        <a:lstStyle/>
        <a:p>
          <a:endParaRPr lang="lv-LV"/>
        </a:p>
      </dgm:t>
    </dgm:pt>
    <dgm:pt modelId="{FD364689-854B-40DF-ABA4-DE592F604768}" type="pres">
      <dgm:prSet presAssocID="{A66B2612-0B50-4FF7-AB0E-A3212F25FD60}" presName="node" presStyleLbl="vennNode1" presStyleIdx="1" presStyleCnt="11" custRadScaleRad="120497" custRadScaleInc="1828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AF519F4C-73BD-46D9-88EF-026791ECD113}" type="pres">
      <dgm:prSet presAssocID="{4F66196D-0276-48F3-8343-D96FDCB73E8F}" presName="node" presStyleLbl="vennNode1" presStyleIdx="2" presStyleCnt="11" custRadScaleRad="134888" custRadScaleInc="25430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AF414038-D7EB-4DD6-A007-3DF39FE4A6E5}" type="pres">
      <dgm:prSet presAssocID="{7B3F2D1C-085B-453B-94E9-C80B79D8E2BD}" presName="node" presStyleLbl="vennNode1" presStyleIdx="3" presStyleCnt="11" custRadScaleRad="193470" custRadScaleInc="-617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70058C20-0A9F-43A2-B69F-BA0A5E4CC244}" type="pres">
      <dgm:prSet presAssocID="{06CBE984-C180-42C8-BBD0-845950B30DF8}" presName="node" presStyleLbl="vennNode1" presStyleIdx="4" presStyleCnt="11" custRadScaleRad="188607" custRadScaleInc="-6310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3BB07A9-A17A-465D-B69E-FD11A237C58F}" type="pres">
      <dgm:prSet presAssocID="{7B65425B-2484-48A8-9A3E-0202566CBEAA}" presName="node" presStyleLbl="vennNode1" presStyleIdx="5" presStyleCnt="11" custRadScaleRad="158949" custRadScaleInc="-38909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C8533625-428F-44B4-A8B2-0A2CA61091AB}" type="pres">
      <dgm:prSet presAssocID="{D27E42BB-A306-442F-8340-F5B1D713E418}" presName="node" presStyleLbl="vennNode1" presStyleIdx="6" presStyleCnt="11" custRadScaleRad="114563" custRadScaleInc="-29898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4DD8B4B7-B542-46E5-8BA8-FEF8E2ACDDF8}" type="pres">
      <dgm:prSet presAssocID="{4D7C8422-3E02-47A8-93EC-575F962C0098}" presName="node" presStyleLbl="vennNode1" presStyleIdx="7" presStyleCnt="11" custRadScaleRad="124188" custRadScaleInc="-229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31808B58-019F-4E3C-824B-0EF3F18AE3F0}" type="pres">
      <dgm:prSet presAssocID="{99A429F4-63C9-4D2E-BA37-DDC42EB590BB}" presName="node" presStyleLbl="vennNode1" presStyleIdx="8" presStyleCnt="11" custRadScaleRad="168936" custRadScaleInc="-4142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EA71DF8C-FE58-4739-9C61-28909D7C6F1E}" type="pres">
      <dgm:prSet presAssocID="{85CB171B-55E2-43A5-BAD8-7055076EF616}" presName="node" presStyleLbl="vennNode1" presStyleIdx="9" presStyleCnt="11" custRadScaleRad="158077" custRadScaleInc="-9189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CA78140-8D54-4314-A895-0EE771E13215}" type="pres">
      <dgm:prSet presAssocID="{129946F3-94BE-44E1-A2B2-C3CDFAEE4542}" presName="node" presStyleLbl="vennNode1" presStyleIdx="10" presStyleCnt="11" custRadScaleRad="134966" custRadScaleInc="-8858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8B5A2661-4EC7-419C-8A8C-7471B68EE563}" srcId="{9EDA965A-9587-40AF-95A9-BF753B6F0BD8}" destId="{99A429F4-63C9-4D2E-BA37-DDC42EB590BB}" srcOrd="7" destOrd="0" parTransId="{BA9F6FD9-2395-4338-8E4E-39953D8E2A75}" sibTransId="{88432C0F-D773-4ED1-B9EB-55E2C34B471D}"/>
    <dgm:cxn modelId="{2446AF39-7F06-4490-9810-3DA5B5E37C3D}" srcId="{9EDA965A-9587-40AF-95A9-BF753B6F0BD8}" destId="{129946F3-94BE-44E1-A2B2-C3CDFAEE4542}" srcOrd="9" destOrd="0" parTransId="{78D59469-C899-4BAA-A936-571627E34C6E}" sibTransId="{1CBF3C97-A5DA-4A9A-B2A1-F71EDD6FC42A}"/>
    <dgm:cxn modelId="{81A0D8B3-5999-42A9-BE06-8E5946CD153A}" type="presOf" srcId="{129946F3-94BE-44E1-A2B2-C3CDFAEE4542}" destId="{BCA78140-8D54-4314-A895-0EE771E13215}" srcOrd="0" destOrd="0" presId="urn:microsoft.com/office/officeart/2005/8/layout/radial3"/>
    <dgm:cxn modelId="{7209A632-1DEA-480F-BFFD-A659D1FD5066}" srcId="{9EDA965A-9587-40AF-95A9-BF753B6F0BD8}" destId="{7B3F2D1C-085B-453B-94E9-C80B79D8E2BD}" srcOrd="2" destOrd="0" parTransId="{22B6830A-95C4-4C9B-9E67-90AB4BBE2401}" sibTransId="{E5DB63D2-3E60-49EF-BDD4-31A1955F2725}"/>
    <dgm:cxn modelId="{FBF5DEBA-CE83-4453-BC68-EB173520777E}" srcId="{9EDA965A-9587-40AF-95A9-BF753B6F0BD8}" destId="{7B65425B-2484-48A8-9A3E-0202566CBEAA}" srcOrd="4" destOrd="0" parTransId="{A3D66500-649B-424F-85A5-548F2AF27FC8}" sibTransId="{820DF45B-70FE-48C1-838B-4242CE356E55}"/>
    <dgm:cxn modelId="{35A48B33-593A-4F69-AAE1-040D94918971}" type="presOf" srcId="{85CB171B-55E2-43A5-BAD8-7055076EF616}" destId="{EA71DF8C-FE58-4739-9C61-28909D7C6F1E}" srcOrd="0" destOrd="0" presId="urn:microsoft.com/office/officeart/2005/8/layout/radial3"/>
    <dgm:cxn modelId="{B31C87DC-739E-4401-A12A-475A116F10AC}" type="presOf" srcId="{FF38B8B4-1A5F-4182-AD71-8284155B801D}" destId="{86FDDAB4-6A3B-4BAE-A3F2-98D8083E4866}" srcOrd="0" destOrd="0" presId="urn:microsoft.com/office/officeart/2005/8/layout/radial3"/>
    <dgm:cxn modelId="{B14285B5-897E-4DD0-9078-0809D3EC09F0}" srcId="{9EDA965A-9587-40AF-95A9-BF753B6F0BD8}" destId="{4D7C8422-3E02-47A8-93EC-575F962C0098}" srcOrd="6" destOrd="0" parTransId="{9699F1BA-D7C5-4924-B792-407147862148}" sibTransId="{EA2B832D-2454-4423-8979-E4E45DA3F30B}"/>
    <dgm:cxn modelId="{05A25558-E1AB-46C8-A74E-395B1EBE5D2E}" type="presOf" srcId="{4F66196D-0276-48F3-8343-D96FDCB73E8F}" destId="{AF519F4C-73BD-46D9-88EF-026791ECD113}" srcOrd="0" destOrd="0" presId="urn:microsoft.com/office/officeart/2005/8/layout/radial3"/>
    <dgm:cxn modelId="{39BE4EA3-A479-48EE-A0D1-D1C86FC8B25A}" type="presOf" srcId="{4D7C8422-3E02-47A8-93EC-575F962C0098}" destId="{4DD8B4B7-B542-46E5-8BA8-FEF8E2ACDDF8}" srcOrd="0" destOrd="0" presId="urn:microsoft.com/office/officeart/2005/8/layout/radial3"/>
    <dgm:cxn modelId="{7BD63F5D-8654-4BB5-ADA2-2A068D127593}" srcId="{9EDA965A-9587-40AF-95A9-BF753B6F0BD8}" destId="{06CBE984-C180-42C8-BBD0-845950B30DF8}" srcOrd="3" destOrd="0" parTransId="{CF9E908F-8647-4ED3-A50E-8E9DFE183256}" sibTransId="{9F1BD278-868E-4F11-8454-95D3403D3EBB}"/>
    <dgm:cxn modelId="{3CB3E28F-5CF3-4E73-B42A-B17048C02EB0}" type="presOf" srcId="{06CBE984-C180-42C8-BBD0-845950B30DF8}" destId="{70058C20-0A9F-43A2-B69F-BA0A5E4CC244}" srcOrd="0" destOrd="0" presId="urn:microsoft.com/office/officeart/2005/8/layout/radial3"/>
    <dgm:cxn modelId="{A1DBFDF6-EFB7-4CC4-8970-517D2A74B3FE}" type="presOf" srcId="{9EDA965A-9587-40AF-95A9-BF753B6F0BD8}" destId="{635B93BC-B0DC-4326-9A95-93AD24FEE66C}" srcOrd="0" destOrd="0" presId="urn:microsoft.com/office/officeart/2005/8/layout/radial3"/>
    <dgm:cxn modelId="{41630DD4-A713-4892-AA2B-29D383AE07A9}" type="presOf" srcId="{99A429F4-63C9-4D2E-BA37-DDC42EB590BB}" destId="{31808B58-019F-4E3C-824B-0EF3F18AE3F0}" srcOrd="0" destOrd="0" presId="urn:microsoft.com/office/officeart/2005/8/layout/radial3"/>
    <dgm:cxn modelId="{E38AD9D6-1FEF-4873-85FD-FBC83418ED12}" srcId="{9EDA965A-9587-40AF-95A9-BF753B6F0BD8}" destId="{A66B2612-0B50-4FF7-AB0E-A3212F25FD60}" srcOrd="0" destOrd="0" parTransId="{61505753-5D15-46BA-A543-3B7223F8B4C4}" sibTransId="{74D01AF0-FF5F-41B6-BA59-3F9A846C89FA}"/>
    <dgm:cxn modelId="{4AC89AA5-01AA-4173-8FCB-DBCB934ACB77}" type="presOf" srcId="{A66B2612-0B50-4FF7-AB0E-A3212F25FD60}" destId="{FD364689-854B-40DF-ABA4-DE592F604768}" srcOrd="0" destOrd="0" presId="urn:microsoft.com/office/officeart/2005/8/layout/radial3"/>
    <dgm:cxn modelId="{A4FAD29A-3F72-4DE1-A37C-0D7EB783D542}" type="presOf" srcId="{D27E42BB-A306-442F-8340-F5B1D713E418}" destId="{C8533625-428F-44B4-A8B2-0A2CA61091AB}" srcOrd="0" destOrd="0" presId="urn:microsoft.com/office/officeart/2005/8/layout/radial3"/>
    <dgm:cxn modelId="{2C795A9F-F4DD-4EC5-BB2C-377C4FA0285D}" srcId="{9EDA965A-9587-40AF-95A9-BF753B6F0BD8}" destId="{85CB171B-55E2-43A5-BAD8-7055076EF616}" srcOrd="8" destOrd="0" parTransId="{EF3F4E80-CEB2-4555-84EF-990CC0D967C6}" sibTransId="{3251F571-3B09-438E-8550-9770CB1E8532}"/>
    <dgm:cxn modelId="{1B86B7F5-69E1-41D3-93F7-F102B6A1668A}" type="presOf" srcId="{7B3F2D1C-085B-453B-94E9-C80B79D8E2BD}" destId="{AF414038-D7EB-4DD6-A007-3DF39FE4A6E5}" srcOrd="0" destOrd="0" presId="urn:microsoft.com/office/officeart/2005/8/layout/radial3"/>
    <dgm:cxn modelId="{56DB0037-D62F-40F4-A998-3C4BB3B5FF16}" type="presOf" srcId="{7B65425B-2484-48A8-9A3E-0202566CBEAA}" destId="{03BB07A9-A17A-465D-B69E-FD11A237C58F}" srcOrd="0" destOrd="0" presId="urn:microsoft.com/office/officeart/2005/8/layout/radial3"/>
    <dgm:cxn modelId="{EE44929A-2AFD-4F8F-AA30-3E7C207791E8}" srcId="{9EDA965A-9587-40AF-95A9-BF753B6F0BD8}" destId="{D27E42BB-A306-442F-8340-F5B1D713E418}" srcOrd="5" destOrd="0" parTransId="{8A0B04F7-B70F-4C5B-A2FD-708A517A5FF2}" sibTransId="{3B441820-A631-420F-B63D-F4A24BF4CC0F}"/>
    <dgm:cxn modelId="{E1D06861-2561-43E5-BCFD-464E680A827A}" srcId="{9EDA965A-9587-40AF-95A9-BF753B6F0BD8}" destId="{4F66196D-0276-48F3-8343-D96FDCB73E8F}" srcOrd="1" destOrd="0" parTransId="{C1181150-FA52-40E3-A9A0-CADDD1F1843F}" sibTransId="{69FDD033-DEA1-4BAB-A0FE-2019FE33B606}"/>
    <dgm:cxn modelId="{BB0AE76E-C81B-471D-923D-C64AE80E417A}" srcId="{FF38B8B4-1A5F-4182-AD71-8284155B801D}" destId="{9EDA965A-9587-40AF-95A9-BF753B6F0BD8}" srcOrd="0" destOrd="0" parTransId="{385B1D08-5156-420B-8FBE-6D020F27E52A}" sibTransId="{792A7419-4209-42D1-BA9E-0F406414E130}"/>
    <dgm:cxn modelId="{F28EAA2E-D2BC-442C-A476-BB008158E1D6}" type="presParOf" srcId="{86FDDAB4-6A3B-4BAE-A3F2-98D8083E4866}" destId="{DD1FB9B6-B416-47FC-8E81-88F72B3E42EF}" srcOrd="0" destOrd="0" presId="urn:microsoft.com/office/officeart/2005/8/layout/radial3"/>
    <dgm:cxn modelId="{ED99309C-590D-438A-A7BC-F8A3008C03E8}" type="presParOf" srcId="{DD1FB9B6-B416-47FC-8E81-88F72B3E42EF}" destId="{635B93BC-B0DC-4326-9A95-93AD24FEE66C}" srcOrd="0" destOrd="0" presId="urn:microsoft.com/office/officeart/2005/8/layout/radial3"/>
    <dgm:cxn modelId="{9CE63636-C441-4878-A4B5-CF7BD027852A}" type="presParOf" srcId="{DD1FB9B6-B416-47FC-8E81-88F72B3E42EF}" destId="{FD364689-854B-40DF-ABA4-DE592F604768}" srcOrd="1" destOrd="0" presId="urn:microsoft.com/office/officeart/2005/8/layout/radial3"/>
    <dgm:cxn modelId="{65175A57-5C48-42CF-B88F-6D1B134FD743}" type="presParOf" srcId="{DD1FB9B6-B416-47FC-8E81-88F72B3E42EF}" destId="{AF519F4C-73BD-46D9-88EF-026791ECD113}" srcOrd="2" destOrd="0" presId="urn:microsoft.com/office/officeart/2005/8/layout/radial3"/>
    <dgm:cxn modelId="{51C88792-2008-4FFD-839A-2B7153BF7E3C}" type="presParOf" srcId="{DD1FB9B6-B416-47FC-8E81-88F72B3E42EF}" destId="{AF414038-D7EB-4DD6-A007-3DF39FE4A6E5}" srcOrd="3" destOrd="0" presId="urn:microsoft.com/office/officeart/2005/8/layout/radial3"/>
    <dgm:cxn modelId="{94B3841E-726D-427C-9F1D-3A022CF3AD66}" type="presParOf" srcId="{DD1FB9B6-B416-47FC-8E81-88F72B3E42EF}" destId="{70058C20-0A9F-43A2-B69F-BA0A5E4CC244}" srcOrd="4" destOrd="0" presId="urn:microsoft.com/office/officeart/2005/8/layout/radial3"/>
    <dgm:cxn modelId="{697E5531-4479-431B-83F7-4DD19A593449}" type="presParOf" srcId="{DD1FB9B6-B416-47FC-8E81-88F72B3E42EF}" destId="{03BB07A9-A17A-465D-B69E-FD11A237C58F}" srcOrd="5" destOrd="0" presId="urn:microsoft.com/office/officeart/2005/8/layout/radial3"/>
    <dgm:cxn modelId="{CAEA44BD-8389-4E44-A098-AD5D197DAB97}" type="presParOf" srcId="{DD1FB9B6-B416-47FC-8E81-88F72B3E42EF}" destId="{C8533625-428F-44B4-A8B2-0A2CA61091AB}" srcOrd="6" destOrd="0" presId="urn:microsoft.com/office/officeart/2005/8/layout/radial3"/>
    <dgm:cxn modelId="{6EBA8A81-3E4F-4A6E-8020-6C18254EFE45}" type="presParOf" srcId="{DD1FB9B6-B416-47FC-8E81-88F72B3E42EF}" destId="{4DD8B4B7-B542-46E5-8BA8-FEF8E2ACDDF8}" srcOrd="7" destOrd="0" presId="urn:microsoft.com/office/officeart/2005/8/layout/radial3"/>
    <dgm:cxn modelId="{8D27F2DF-F4CB-479C-9EF0-F8C170E952F4}" type="presParOf" srcId="{DD1FB9B6-B416-47FC-8E81-88F72B3E42EF}" destId="{31808B58-019F-4E3C-824B-0EF3F18AE3F0}" srcOrd="8" destOrd="0" presId="urn:microsoft.com/office/officeart/2005/8/layout/radial3"/>
    <dgm:cxn modelId="{08DD7106-A097-455A-AF27-20E8A2F087F7}" type="presParOf" srcId="{DD1FB9B6-B416-47FC-8E81-88F72B3E42EF}" destId="{EA71DF8C-FE58-4739-9C61-28909D7C6F1E}" srcOrd="9" destOrd="0" presId="urn:microsoft.com/office/officeart/2005/8/layout/radial3"/>
    <dgm:cxn modelId="{A730727D-5933-4884-94C3-854CEE646991}" type="presParOf" srcId="{DD1FB9B6-B416-47FC-8E81-88F72B3E42EF}" destId="{BCA78140-8D54-4314-A895-0EE771E13215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Rediģēt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566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60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7290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157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723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421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46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441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148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282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008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4C10D-5C22-4746-AB76-387BCAB295DB}" type="datetimeFigureOut">
              <a:rPr lang="lv-LV" smtClean="0"/>
              <a:t>30.08.2024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2912-361F-40F1-934E-86F7AAD53B3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111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ukitis@rezekne.l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kitisrezekne.lv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aisnstūris 3"/>
          <p:cNvSpPr/>
          <p:nvPr/>
        </p:nvSpPr>
        <p:spPr>
          <a:xfrm>
            <a:off x="1115616" y="332656"/>
            <a:ext cx="61206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lv-LV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Rēzeknes pilsētas PII </a:t>
            </a:r>
          </a:p>
          <a:p>
            <a:pPr algn="ctr"/>
            <a:r>
              <a:rPr lang="lv-LV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«Rūķītis»</a:t>
            </a:r>
          </a:p>
        </p:txBody>
      </p:sp>
    </p:spTree>
    <p:extLst>
      <p:ext uri="{BB962C8B-B14F-4D97-AF65-F5344CB8AC3E}">
        <p14:creationId xmlns:p14="http://schemas.microsoft.com/office/powerpoint/2010/main" val="59994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E18474E-16FC-4C97-BAEE-4B937DD222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8819"/>
            <a:ext cx="3738805" cy="28041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169CF3-E4E9-46DA-B6E3-9F48405543FC}"/>
              </a:ext>
            </a:extLst>
          </p:cNvPr>
          <p:cNvSpPr txBox="1"/>
          <p:nvPr/>
        </p:nvSpPr>
        <p:spPr>
          <a:xfrm>
            <a:off x="251521" y="429309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valodas prasmes attīstām arī dzejoļu konkursos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FOTO\DZEJOĻU KONKURSS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381">
            <a:off x="5001621" y="1412776"/>
            <a:ext cx="362075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2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355"/>
            <a:ext cx="2016224" cy="235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97FB09-7C12-4F3C-B50C-9AB7C1C6C9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4218"/>
            <a:ext cx="1944216" cy="2312347"/>
          </a:xfrm>
          <a:prstGeom prst="rect">
            <a:avLst/>
          </a:prstGeom>
        </p:spPr>
      </p:pic>
      <p:sp>
        <p:nvSpPr>
          <p:cNvPr id="2" name="Taisnstūris 1"/>
          <p:cNvSpPr/>
          <p:nvPr/>
        </p:nvSpPr>
        <p:spPr>
          <a:xfrm>
            <a:off x="2987824" y="548680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Mūsu  bērni </a:t>
            </a:r>
            <a:r>
              <a:rPr lang="lv-LV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labprāt darbojas </a:t>
            </a: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lv-LV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dabas materiāliem dažādās mācību jomās,</a:t>
            </a:r>
            <a:endParaRPr lang="lv-LV" sz="1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864">
            <a:off x="94899" y="4149080"/>
            <a:ext cx="2100837" cy="217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1736078E-C702-4F89-A62C-07B74FCCE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 rot="399998">
            <a:off x="2375756" y="2852936"/>
            <a:ext cx="2088232" cy="222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isnstūris 2"/>
          <p:cNvSpPr/>
          <p:nvPr/>
        </p:nvSpPr>
        <p:spPr>
          <a:xfrm>
            <a:off x="2915816" y="5466942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aktīvi eksperimentē ar sniegu un ledu,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gatavo putniem barību, bet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pavasarī stāda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dārzeņus.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667">
            <a:off x="4788024" y="2848728"/>
            <a:ext cx="2014989" cy="21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2762">
            <a:off x="6876256" y="3899206"/>
            <a:ext cx="2077146" cy="24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18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56" y="220469"/>
            <a:ext cx="3179249" cy="364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A1F04C-22B9-413D-93F8-725B7A10CE4C}"/>
              </a:ext>
            </a:extLst>
          </p:cNvPr>
          <p:cNvSpPr txBox="1"/>
          <p:nvPr/>
        </p:nvSpPr>
        <p:spPr>
          <a:xfrm>
            <a:off x="683568" y="5940377"/>
            <a:ext cx="761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Mazie rūķi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zīmēšanai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izmanto gan tradicionālus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materiālus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zīmuļus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krītiņus,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papīru,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 dabas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materiālus -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puķes, lapas, sniegu, ūdeni, smilti u.c.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096D2C-233F-486D-86BC-77BE35394D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1" y="237799"/>
            <a:ext cx="2721704" cy="362893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90089534-926E-475D-8C31-041A6B03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44" y="2118620"/>
            <a:ext cx="2613148" cy="348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95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56" y="764704"/>
            <a:ext cx="334837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659B8D-5A07-4416-9A4D-DC4F0F039861}"/>
              </a:ext>
            </a:extLst>
          </p:cNvPr>
          <p:cNvSpPr txBox="1"/>
          <p:nvPr/>
        </p:nvSpPr>
        <p:spPr>
          <a:xfrm>
            <a:off x="1043608" y="5445225"/>
            <a:ext cx="7814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apgūst praktiskas darba prasmes un mājturības pamatus, gatavojot salātus, sviestmaizes u.c.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aisnstūris 1"/>
          <p:cNvSpPr/>
          <p:nvPr/>
        </p:nvSpPr>
        <p:spPr>
          <a:xfrm>
            <a:off x="755576" y="3691236"/>
            <a:ext cx="4464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dirty="0"/>
          </a:p>
        </p:txBody>
      </p:sp>
      <p:pic>
        <p:nvPicPr>
          <p:cNvPr id="1026" name="Picture 2" descr="C:\Users\User\Desktop\FOTO\TALKA 2024\06.gr\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3483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8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907704" y="137488"/>
            <a:ext cx="5040560" cy="905209"/>
          </a:xfrm>
        </p:spPr>
        <p:txBody>
          <a:bodyPr>
            <a:normAutofit/>
          </a:bodyPr>
          <a:lstStyle/>
          <a:p>
            <a:r>
              <a:rPr lang="lv-LV" sz="28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KOPĀ AR VECĀKIEM</a:t>
            </a:r>
            <a:endParaRPr lang="lv-LV" sz="28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7844" y="1803277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Kopā ar vecākiem tiek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tikai svinēti svētki, bet arī organizētas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radošās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darbnīcas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04003C-0A60-44F4-8D7B-30C0F72863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278">
            <a:off x="6500359" y="1124744"/>
            <a:ext cx="2320113" cy="30934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A193186-BB12-437D-A980-5A253E1A6C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168">
            <a:off x="210052" y="1124744"/>
            <a:ext cx="2450734" cy="3265519"/>
          </a:xfrm>
          <a:prstGeom prst="rect">
            <a:avLst/>
          </a:prstGeom>
        </p:spPr>
      </p:pic>
      <p:pic>
        <p:nvPicPr>
          <p:cNvPr id="1028" name="Picture 4" descr="C:\Users\User\Desktop\FOTO\TALKA 2024\02.gr\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12" y="4077072"/>
            <a:ext cx="3528392" cy="23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8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1463" y="345057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Tēvu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diena,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Lāčplēša dienas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pasākumi,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vecāku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godināšanas pasākums ģimenes nedēļas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ietvaros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669520-F44A-4EB2-9C03-EBA1EB077F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28" y="4182718"/>
            <a:ext cx="3310179" cy="23026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AD2F39-04E9-4F65-887E-406E06C942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304" y="921214"/>
            <a:ext cx="3371807" cy="22594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6E0A114-8737-4B8C-835A-3E1C312A0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0" y="921214"/>
            <a:ext cx="3215223" cy="24114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875FB30-0940-40D8-BDCB-65F674836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697" y="4149080"/>
            <a:ext cx="3457190" cy="2325197"/>
          </a:xfrm>
          <a:prstGeom prst="rect">
            <a:avLst/>
          </a:prstGeom>
        </p:spPr>
      </p:pic>
      <p:sp>
        <p:nvSpPr>
          <p:cNvPr id="7" name="Virsraksts 1"/>
          <p:cNvSpPr>
            <a:spLocks noGrp="1"/>
          </p:cNvSpPr>
          <p:nvPr>
            <p:ph type="title"/>
          </p:nvPr>
        </p:nvSpPr>
        <p:spPr>
          <a:xfrm>
            <a:off x="1907704" y="137488"/>
            <a:ext cx="5040560" cy="905209"/>
          </a:xfrm>
        </p:spPr>
        <p:txBody>
          <a:bodyPr>
            <a:normAutofit/>
          </a:bodyPr>
          <a:lstStyle/>
          <a:p>
            <a:r>
              <a:rPr lang="lv-LV" sz="28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svētki</a:t>
            </a:r>
            <a:endParaRPr lang="lv-LV" sz="28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0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lv-LV" sz="36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adskārtu ieražu svētki</a:t>
            </a:r>
            <a:endParaRPr lang="lv-LV" sz="36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48671"/>
            <a:ext cx="3312368" cy="2487141"/>
          </a:xfrm>
          <a:prstGeom prst="rect">
            <a:avLst/>
          </a:prstGeom>
        </p:spPr>
      </p:pic>
      <p:pic>
        <p:nvPicPr>
          <p:cNvPr id="2054" name="Picture 6" descr="C:\Users\User\Desktop\FOTO\Līgo 23.-24\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9375"/>
            <a:ext cx="2408959" cy="32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FOTO\LIELDIENAS\8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4389"/>
            <a:ext cx="2582166" cy="31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FOTO\METEŅI\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408958" cy="32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4795" y="5013176"/>
            <a:ext cx="241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Miķeļdiena, Meteņi, Lieldienas, Līgo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88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48F7F2-BBE7-4BEE-BDD8-2464D86B8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4721" y="4077072"/>
            <a:ext cx="3293281" cy="2520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3ACE546-04E9-426D-8F7B-980AE460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836712"/>
            <a:ext cx="3510816" cy="246297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7427" y="836712"/>
            <a:ext cx="3172526" cy="24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ser\Desktop\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0" y="4077072"/>
            <a:ext cx="3519048" cy="26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Virsraksts 1"/>
          <p:cNvSpPr>
            <a:spLocks noGrp="1"/>
          </p:cNvSpPr>
          <p:nvPr>
            <p:ph type="title"/>
          </p:nvPr>
        </p:nvSpPr>
        <p:spPr>
          <a:xfrm>
            <a:off x="1907704" y="137488"/>
            <a:ext cx="5040560" cy="905209"/>
          </a:xfrm>
        </p:spPr>
        <p:txBody>
          <a:bodyPr>
            <a:normAutofit/>
          </a:bodyPr>
          <a:lstStyle/>
          <a:p>
            <a:r>
              <a:rPr lang="lv-LV" sz="28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svētki</a:t>
            </a:r>
            <a:endParaRPr lang="lv-LV" sz="28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463" y="3450577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Latvijas valsts svētki, Ziemassvētki,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ātes diena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7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Teātra dienas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54CC832-E5E8-4021-887C-1F7162CA1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073">
            <a:off x="594693" y="1311222"/>
            <a:ext cx="3600400" cy="2880320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C0E5DE0-F3ED-4B73-9592-2A746D1D4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74250">
            <a:off x="5004048" y="908720"/>
            <a:ext cx="3600400" cy="288032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541" y="4040113"/>
            <a:ext cx="297185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00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1403648" y="116632"/>
            <a:ext cx="6264696" cy="639762"/>
          </a:xfrm>
        </p:spPr>
        <p:txBody>
          <a:bodyPr>
            <a:noAutofit/>
          </a:bodyPr>
          <a:lstStyle/>
          <a:p>
            <a:r>
              <a:rPr lang="lv-LV" sz="36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Ikdienas sporta aktivitātes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4C2E059-A01B-4388-8BD9-871ACF1407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920" flipH="1">
            <a:off x="1302057" y="4072715"/>
            <a:ext cx="3261807" cy="24479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999272E-79FB-4F3D-9739-ABDEB8C9A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1886">
            <a:off x="333054" y="946878"/>
            <a:ext cx="3424876" cy="30963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3851">
            <a:off x="4716016" y="946878"/>
            <a:ext cx="3456384" cy="219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User\Pictures\atteli prezentācijai\194464813_292873595859814_2435706268826692008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86700">
            <a:off x="5159742" y="3612396"/>
            <a:ext cx="2568932" cy="29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2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atura vietturis 2"/>
          <p:cNvSpPr txBox="1">
            <a:spLocks/>
          </p:cNvSpPr>
          <p:nvPr/>
        </p:nvSpPr>
        <p:spPr>
          <a:xfrm>
            <a:off x="1428436" y="355220"/>
            <a:ext cx="7104004" cy="4785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lv-LV" sz="2600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lv-LV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Vispārizglītojošā </a:t>
            </a: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pirmsskolas </a:t>
            </a:r>
            <a:r>
              <a:rPr lang="lv-LV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iestāde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</a:t>
            </a: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Rūķītis»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Adrese:</a:t>
            </a:r>
            <a:r>
              <a:rPr lang="lv-LV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Kooperatīva šķērsiela 4, Rēzekne,  LV - 4601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Tālrunis/fakss: </a:t>
            </a:r>
            <a:r>
              <a:rPr lang="lv-LV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64623228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E-pasta adrese:</a:t>
            </a:r>
            <a:r>
              <a:rPr lang="lv-LV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v-LV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rukitis@rezekne.lv</a:t>
            </a:r>
            <a:endParaRPr lang="lv-LV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Iestādes tīmekļa vietne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http://rukitisrezekne.lv</a:t>
            </a:r>
            <a:r>
              <a:rPr lang="lv-LV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lv-LV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Vadības komanda:</a:t>
            </a:r>
            <a:r>
              <a:rPr lang="lv-LV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vadītāja - 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Aija </a:t>
            </a:r>
            <a:r>
              <a:rPr lang="lv-LV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Vindeče</a:t>
            </a:r>
            <a:r>
              <a:rPr lang="lv-LV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lv-LV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metodiķe:</a:t>
            </a:r>
            <a:r>
              <a:rPr lang="lv-LV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Tatjana </a:t>
            </a:r>
            <a:r>
              <a:rPr lang="lv-LV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Šiško</a:t>
            </a:r>
            <a:endParaRPr lang="lv-LV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Darba laiks</a:t>
            </a:r>
            <a:r>
              <a:rPr lang="lv-LV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plkst. 7.00 līdz 18.00 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15887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33595" y="476672"/>
            <a:ext cx="5472608" cy="360040"/>
          </a:xfrm>
        </p:spPr>
        <p:txBody>
          <a:bodyPr>
            <a:normAutofit fontScale="90000"/>
          </a:bodyPr>
          <a:lstStyle/>
          <a:p>
            <a:r>
              <a:rPr lang="lv-LV" sz="36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 darbu nedēļa</a:t>
            </a:r>
            <a:br>
              <a:rPr lang="lv-LV" sz="36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36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5162589" y="1340768"/>
            <a:ext cx="2643758" cy="936104"/>
          </a:xfrm>
        </p:spPr>
        <p:txBody>
          <a:bodyPr>
            <a:noAutofit/>
          </a:bodyPr>
          <a:lstStyle/>
          <a:p>
            <a:pPr algn="ctr"/>
            <a:r>
              <a:rPr lang="lv-LV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«Lapu talka»</a:t>
            </a:r>
          </a:p>
          <a:p>
            <a:pPr algn="ctr"/>
            <a:r>
              <a:rPr lang="lv-LV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Bērni kopā ar skolotājam palīdzēja sētniekam sakārtot iestādes teritoriju.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1755269" y="1794423"/>
            <a:ext cx="2386609" cy="936104"/>
          </a:xfrm>
        </p:spPr>
        <p:txBody>
          <a:bodyPr>
            <a:noAutofit/>
          </a:bodyPr>
          <a:lstStyle/>
          <a:p>
            <a:pPr algn="ctr"/>
            <a:endParaRPr lang="lv-LV" b="0" dirty="0">
              <a:latin typeface="Times New Roman" panose="02020603050405020304" pitchFamily="18" charset="0"/>
            </a:endParaRPr>
          </a:p>
          <a:p>
            <a:pPr algn="ctr"/>
            <a:endParaRPr lang="lv-LV" sz="1600" b="0" dirty="0" smtClean="0">
              <a:latin typeface="Times New Roman" panose="02020603050405020304" pitchFamily="18" charset="0"/>
            </a:endParaRPr>
          </a:p>
          <a:p>
            <a:pPr algn="ctr"/>
            <a:r>
              <a:rPr lang="lv-LV" sz="1400" b="0" dirty="0" smtClean="0">
                <a:latin typeface="Times New Roman" panose="02020603050405020304" pitchFamily="18" charset="0"/>
              </a:rPr>
              <a:t>«</a:t>
            </a:r>
            <a:r>
              <a:rPr lang="lv-LV" sz="1400" b="0" dirty="0">
                <a:latin typeface="Times New Roman" panose="02020603050405020304" pitchFamily="18" charset="0"/>
              </a:rPr>
              <a:t>M</a:t>
            </a:r>
            <a:r>
              <a:rPr lang="lv-LV" sz="1400" b="0" i="0" u="none" strike="noStrike" dirty="0">
                <a:effectLst/>
                <a:latin typeface="Times New Roman" panose="02020603050405020304" pitchFamily="18" charset="0"/>
              </a:rPr>
              <a:t>azie labie sirdsdarbi»</a:t>
            </a:r>
          </a:p>
          <a:p>
            <a:pPr algn="ctr"/>
            <a:r>
              <a:rPr lang="lv-LV" sz="1400" b="0" dirty="0">
                <a:latin typeface="Times New Roman" panose="02020603050405020304" pitchFamily="18" charset="0"/>
              </a:rPr>
              <a:t>Katra grupiņa pateica «Paldies</a:t>
            </a:r>
            <a:r>
              <a:rPr lang="lv-LV" sz="1400" b="0" dirty="0" smtClean="0">
                <a:latin typeface="Times New Roman" panose="02020603050405020304" pitchFamily="18" charset="0"/>
              </a:rPr>
              <a:t>» iestādes darbiniekiem</a:t>
            </a:r>
            <a:r>
              <a:rPr lang="lv-LV" sz="1400" b="0" dirty="0">
                <a:latin typeface="Times New Roman" panose="02020603050405020304" pitchFamily="18" charset="0"/>
              </a:rPr>
              <a:t>, kuri palīdz </a:t>
            </a:r>
            <a:r>
              <a:rPr lang="lv-LV" sz="1400" b="0" dirty="0" smtClean="0">
                <a:latin typeface="Times New Roman" panose="02020603050405020304" pitchFamily="18" charset="0"/>
              </a:rPr>
              <a:t> iejusties drošā, sakārtotā, tīrā </a:t>
            </a:r>
            <a:r>
              <a:rPr lang="lv-LV" sz="1400" b="0" dirty="0">
                <a:latin typeface="Times New Roman" panose="02020603050405020304" pitchFamily="18" charset="0"/>
              </a:rPr>
              <a:t>un </a:t>
            </a:r>
            <a:r>
              <a:rPr lang="lv-LV" sz="1400" b="0" dirty="0" smtClean="0">
                <a:latin typeface="Times New Roman" panose="02020603050405020304" pitchFamily="18" charset="0"/>
              </a:rPr>
              <a:t>garšīgā </a:t>
            </a:r>
            <a:r>
              <a:rPr lang="lv-LV" sz="1400" b="0" dirty="0">
                <a:latin typeface="Times New Roman" panose="02020603050405020304" pitchFamily="18" charset="0"/>
              </a:rPr>
              <a:t>vidē</a:t>
            </a:r>
            <a:endParaRPr lang="lv-LV" sz="14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ctr"/>
            <a:endParaRPr lang="lv-LV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a vietturis 4"/>
          <p:cNvSpPr txBox="1">
            <a:spLocks/>
          </p:cNvSpPr>
          <p:nvPr/>
        </p:nvSpPr>
        <p:spPr>
          <a:xfrm rot="10800000" flipV="1">
            <a:off x="5963223" y="2029036"/>
            <a:ext cx="3600400" cy="783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3011DC-4552-4A6E-AA9E-85CBD0006F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69" y="2812740"/>
            <a:ext cx="2590072" cy="3418235"/>
          </a:xfrm>
          <a:prstGeom prst="rect">
            <a:avLst/>
          </a:prstGeom>
        </p:spPr>
      </p:pic>
      <p:pic>
        <p:nvPicPr>
          <p:cNvPr id="1026" name="Picture 2" descr="C:\Users\User\Desktop\FOTO\LAPU TALKA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2545166" cy="33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276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Piedalīšanās projektos un labdarības akcijās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5364088" y="1556792"/>
            <a:ext cx="3528392" cy="792088"/>
          </a:xfrm>
        </p:spPr>
        <p:txBody>
          <a:bodyPr>
            <a:normAutofit/>
          </a:bodyPr>
          <a:lstStyle/>
          <a:p>
            <a:pPr algn="ctr"/>
            <a:r>
              <a:rPr lang="lv-LV" sz="2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a vietturis 4"/>
          <p:cNvSpPr txBox="1">
            <a:spLocks/>
          </p:cNvSpPr>
          <p:nvPr/>
        </p:nvSpPr>
        <p:spPr>
          <a:xfrm rot="10800000" flipV="1">
            <a:off x="5963223" y="2029036"/>
            <a:ext cx="3600400" cy="783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a vietturis 4"/>
          <p:cNvSpPr txBox="1">
            <a:spLocks/>
          </p:cNvSpPr>
          <p:nvPr/>
        </p:nvSpPr>
        <p:spPr>
          <a:xfrm rot="10800000" flipV="1">
            <a:off x="3131840" y="4394899"/>
            <a:ext cx="3303348" cy="2336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7">
            <a:extLst>
              <a:ext uri="{FF2B5EF4-FFF2-40B4-BE49-F238E27FC236}">
                <a16:creationId xmlns="" xmlns:a16="http://schemas.microsoft.com/office/drawing/2014/main" id="{A2FD9A60-37E3-48C2-AA16-43F3B83FDA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90" y="1980218"/>
            <a:ext cx="2468590" cy="32914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DC02A27-BDF3-4B81-A66D-B210D8CFF8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4749"/>
            <a:ext cx="3600400" cy="2700300"/>
          </a:xfrm>
          <a:prstGeom prst="rect">
            <a:avLst/>
          </a:prstGeom>
        </p:spPr>
      </p:pic>
      <p:sp>
        <p:nvSpPr>
          <p:cNvPr id="4" name="Taisnstūris 3"/>
          <p:cNvSpPr/>
          <p:nvPr/>
        </p:nvSpPr>
        <p:spPr>
          <a:xfrm rot="10800000" flipV="1">
            <a:off x="539551" y="1805831"/>
            <a:ext cx="3528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Katru gadu uzstājamies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labdarības koncertu  </a:t>
            </a:r>
            <a:r>
              <a:rPr lang="en-US" sz="1400" dirty="0">
                <a:solidFill>
                  <a:srgbClr val="2C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 “Malta”</a:t>
            </a:r>
            <a:r>
              <a:rPr lang="lv-LV" sz="1400" dirty="0">
                <a:solidFill>
                  <a:srgbClr val="2C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dāvinājām pansionāta iedzīvotajiem ar vecāku palīdzību sarūpētas dāvanas.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79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a vietturis 6"/>
          <p:cNvSpPr>
            <a:spLocks noGrp="1"/>
          </p:cNvSpPr>
          <p:nvPr>
            <p:ph type="body" idx="1"/>
          </p:nvPr>
        </p:nvSpPr>
        <p:spPr>
          <a:xfrm>
            <a:off x="251520" y="404664"/>
            <a:ext cx="2899172" cy="1160438"/>
          </a:xfrm>
        </p:spPr>
        <p:txBody>
          <a:bodyPr>
            <a:noAutofit/>
          </a:bodyPr>
          <a:lstStyle/>
          <a:p>
            <a:pPr algn="ctr"/>
            <a:r>
              <a:rPr lang="lv-LV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Piedalāmies projektā</a:t>
            </a:r>
            <a:endParaRPr lang="lv-LV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«Latvijas Veselības  sporta nedēļa 2023» </a:t>
            </a:r>
            <a:r>
              <a:rPr lang="lv-LV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ksta vietturis 8"/>
          <p:cNvSpPr>
            <a:spLocks noGrp="1"/>
          </p:cNvSpPr>
          <p:nvPr>
            <p:ph type="body" sz="quarter" idx="3"/>
          </p:nvPr>
        </p:nvSpPr>
        <p:spPr>
          <a:xfrm>
            <a:off x="6228184" y="836712"/>
            <a:ext cx="2664295" cy="1008112"/>
          </a:xfrm>
        </p:spPr>
        <p:txBody>
          <a:bodyPr>
            <a:noAutofit/>
          </a:bodyPr>
          <a:lstStyle/>
          <a:p>
            <a:pPr algn="ctr"/>
            <a:r>
              <a:rPr lang="lv-LV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Piedalāmies Latvijas tautas sporta asociācijas organizētājas aktivitātēs</a:t>
            </a:r>
          </a:p>
          <a:p>
            <a:pPr algn="ctr"/>
            <a:r>
              <a:rPr lang="lv-LV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«Eiropas jūdze»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328555-15F9-4F76-B8F5-EDD9617DA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96852"/>
            <a:ext cx="2800311" cy="2520280"/>
          </a:xfrm>
          <a:prstGeom prst="rect">
            <a:avLst/>
          </a:prstGeom>
        </p:spPr>
      </p:pic>
      <p:pic>
        <p:nvPicPr>
          <p:cNvPr id="6" name="Рисунок 3">
            <a:extLst>
              <a:ext uri="{FF2B5EF4-FFF2-40B4-BE49-F238E27FC236}">
                <a16:creationId xmlns="" xmlns:a16="http://schemas.microsoft.com/office/drawing/2014/main" id="{1AF1C45C-9B03-448A-97DF-252BE2F97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628800"/>
            <a:ext cx="2395091" cy="2623762"/>
          </a:xfrm>
          <a:prstGeom prst="rect">
            <a:avLst/>
          </a:prstGeom>
        </p:spPr>
      </p:pic>
      <p:sp>
        <p:nvSpPr>
          <p:cNvPr id="8" name="Taisnstūris 7"/>
          <p:cNvSpPr/>
          <p:nvPr/>
        </p:nvSpPr>
        <p:spPr>
          <a:xfrm>
            <a:off x="3419872" y="980728"/>
            <a:ext cx="23553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Mēs sadarbojāmies ar Latvijas Ornitoloģijas biedrību, kuras pārstāvis, «Putnu dienas» ietvaros novadīja bērniem izglītojošo nodarbību par putniem.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298283" cy="306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225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3744416" cy="432048"/>
          </a:xfrm>
        </p:spPr>
        <p:txBody>
          <a:bodyPr>
            <a:noAutofit/>
          </a:bodyPr>
          <a:lstStyle/>
          <a:p>
            <a:r>
              <a:rPr lang="lv-LV" sz="1600" dirty="0" smtClean="0">
                <a:solidFill>
                  <a:srgbClr val="1E0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Dalība Rēzeknes pašvaldības organizētājā </a:t>
            </a:r>
            <a:r>
              <a:rPr lang="lv-LV" sz="1600" dirty="0">
                <a:solidFill>
                  <a:srgbClr val="1E0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lv-LV" sz="1600" b="0" i="0" u="none" strike="noStrike" dirty="0">
                <a:solidFill>
                  <a:srgbClr val="1E0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nkursā</a:t>
            </a:r>
            <a:r>
              <a:rPr lang="en-US" sz="1600" b="0" i="0" u="none" strike="noStrike" dirty="0">
                <a:solidFill>
                  <a:srgbClr val="1E0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lv-LV" sz="1600" b="0" i="0" u="none" strike="noStrike" dirty="0">
                <a:solidFill>
                  <a:srgbClr val="1E0E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Skaistākais Ziemassvētku noformējums Rēzeknē”</a:t>
            </a:r>
            <a:endParaRPr lang="lv-LV" sz="1600" b="1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a vietturis 4"/>
          <p:cNvSpPr txBox="1">
            <a:spLocks/>
          </p:cNvSpPr>
          <p:nvPr/>
        </p:nvSpPr>
        <p:spPr>
          <a:xfrm rot="10800000" flipV="1">
            <a:off x="5963223" y="2029036"/>
            <a:ext cx="3600400" cy="783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4">
            <a:extLst>
              <a:ext uri="{FF2B5EF4-FFF2-40B4-BE49-F238E27FC236}">
                <a16:creationId xmlns="" xmlns:a16="http://schemas.microsoft.com/office/drawing/2014/main" id="{6D8A045E-6ED7-437C-B5A2-130A185FDD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4574"/>
            <a:ext cx="2232248" cy="29763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D17EE01-CC20-4E7E-AF52-D8AED561FD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24574"/>
            <a:ext cx="2236957" cy="2982609"/>
          </a:xfrm>
          <a:prstGeom prst="rect">
            <a:avLst/>
          </a:prstGeom>
        </p:spPr>
      </p:pic>
      <p:pic>
        <p:nvPicPr>
          <p:cNvPr id="7" name="Picture 2" descr="C:\Users\User\Desktop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78" y="2564904"/>
            <a:ext cx="2876419" cy="21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isnstūris 3"/>
          <p:cNvSpPr/>
          <p:nvPr/>
        </p:nvSpPr>
        <p:spPr>
          <a:xfrm>
            <a:off x="5544526" y="1767426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Ciemošanās pie sadarbības partneriem «Rūķu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skrējienā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ietvaros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311492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1835696" y="3212976"/>
            <a:ext cx="5072608" cy="19686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lv-LV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Laimas rokas ceļas svētījot,</a:t>
            </a:r>
          </a:p>
          <a:p>
            <a:pPr algn="just"/>
            <a:r>
              <a:rPr lang="lv-LV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Pār bērniņu, kas sācis savu ceļu.</a:t>
            </a:r>
          </a:p>
          <a:p>
            <a:pPr algn="just"/>
            <a:r>
              <a:rPr lang="lv-LV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darba tikumu un gudrību tam dod,</a:t>
            </a:r>
          </a:p>
          <a:p>
            <a:pPr algn="just"/>
            <a:r>
              <a:rPr lang="lv-LV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viņa bērnība kā pilna ziedu pļava!</a:t>
            </a:r>
          </a:p>
          <a:p>
            <a:pPr algn="r"/>
            <a:r>
              <a:rPr lang="lv-LV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L.t.dz</a:t>
            </a:r>
            <a:r>
              <a:rPr lang="lv-LV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lv-L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680"/>
            <a:ext cx="3672408" cy="24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100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056784" cy="1656184"/>
          </a:xfrm>
        </p:spPr>
        <p:txBody>
          <a:bodyPr>
            <a:normAutofit fontScale="90000"/>
          </a:bodyPr>
          <a:lstStyle/>
          <a:p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Pirmsskolas izglītības iestāde </a:t>
            </a:r>
            <a:b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“Rūķītis” gaida </a:t>
            </a:r>
            <a:r>
              <a:rPr lang="lv-LV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mazos </a:t>
            </a:r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rūķīšus savā pulciņā! </a:t>
            </a:r>
          </a:p>
        </p:txBody>
      </p:sp>
    </p:spTree>
    <p:extLst>
      <p:ext uri="{BB962C8B-B14F-4D97-AF65-F5344CB8AC3E}">
        <p14:creationId xmlns:p14="http://schemas.microsoft.com/office/powerpoint/2010/main" val="399937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Virsrakst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Mērķa grupas</a:t>
            </a:r>
          </a:p>
        </p:txBody>
      </p:sp>
      <p:sp>
        <p:nvSpPr>
          <p:cNvPr id="5" name="Satura vietturis 4"/>
          <p:cNvSpPr>
            <a:spLocks noGrp="1"/>
          </p:cNvSpPr>
          <p:nvPr>
            <p:ph idx="1"/>
          </p:nvPr>
        </p:nvSpPr>
        <p:spPr>
          <a:xfrm>
            <a:off x="971600" y="1196752"/>
            <a:ext cx="7632848" cy="4713387"/>
          </a:xfrm>
        </p:spPr>
        <p:txBody>
          <a:bodyPr>
            <a:normAutofit/>
          </a:bodyPr>
          <a:lstStyle/>
          <a:p>
            <a:pPr algn="just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Vispārizglītojošajās grupās bērnus uzņem Rēzeknes pilsētas pašvaldībā noteiktajā kārtībā. </a:t>
            </a:r>
          </a:p>
          <a:p>
            <a:pPr algn="just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Speciālajās grupās bērnu uzņemšana notiek pamatojoties uz pedagoģiski medicīniskās komisijas slēdzienu. </a:t>
            </a:r>
          </a:p>
          <a:p>
            <a:pPr algn="just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iestādes grupās tiek uzņemti bērni vecumā no </a:t>
            </a: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līdz 7 gadiem.</a:t>
            </a:r>
          </a:p>
          <a:p>
            <a:pPr algn="just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Darbojas 10 grupas, katrai grupai ir savs nosaukums.</a:t>
            </a:r>
          </a:p>
        </p:txBody>
      </p:sp>
    </p:spTree>
    <p:extLst>
      <p:ext uri="{BB962C8B-B14F-4D97-AF65-F5344CB8AC3E}">
        <p14:creationId xmlns:p14="http://schemas.microsoft.com/office/powerpoint/2010/main" val="236806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Shēma 3"/>
          <p:cNvGraphicFramePr/>
          <p:nvPr>
            <p:extLst>
              <p:ext uri="{D42A27DB-BD31-4B8C-83A1-F6EECF244321}">
                <p14:modId xmlns:p14="http://schemas.microsoft.com/office/powerpoint/2010/main" val="1824637292"/>
              </p:ext>
            </p:extLst>
          </p:nvPr>
        </p:nvGraphicFramePr>
        <p:xfrm>
          <a:off x="827584" y="887048"/>
          <a:ext cx="7311352" cy="4651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19364">
            <a:off x="1150068" y="1331985"/>
            <a:ext cx="1009225" cy="84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hristmas, green and red dwarf hat transparent background PNG clipart -  Nohat - Free for designer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3011">
            <a:off x="5558716" y="365786"/>
            <a:ext cx="1273353" cy="8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6605" y="3497812"/>
            <a:ext cx="1041299" cy="119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04553">
            <a:off x="4396215" y="386034"/>
            <a:ext cx="1160566" cy="8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010350">
            <a:off x="2150811" y="540748"/>
            <a:ext cx="1130081" cy="6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390931">
            <a:off x="7039919" y="2739882"/>
            <a:ext cx="1499393" cy="109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 bwMode="auto">
          <a:xfrm rot="19097301">
            <a:off x="3794647" y="3862760"/>
            <a:ext cx="867572" cy="87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83938">
            <a:off x="7142723" y="691817"/>
            <a:ext cx="1272346" cy="112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1376" y="3668810"/>
            <a:ext cx="968896" cy="8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23775">
            <a:off x="1717791" y="3326427"/>
            <a:ext cx="1119782" cy="83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99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156" y="-35183"/>
            <a:ext cx="920666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88245" y="260648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Informācija par PII «Rūķītis»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99592" y="1196752"/>
            <a:ext cx="7272808" cy="381642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iestāde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dibināta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1984. gadā.</a:t>
            </a:r>
          </a:p>
          <a:p>
            <a:pPr algn="just"/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Mācību valoda – latviešu.</a:t>
            </a:r>
          </a:p>
          <a:p>
            <a:pPr algn="just"/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Strādā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pedagogi: iestādes vadītāja,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metodiķis,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pirmsskolas skolotāji, logopēdi, mūzikas un sporta skolotāji, psihologs, speciālais pedagogs un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tehniskie darbinieki.</a:t>
            </a:r>
          </a:p>
          <a:p>
            <a:pPr algn="just"/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Iestādē tiek īstenotas 3 izglītības programmas: </a:t>
            </a:r>
            <a:r>
              <a:rPr lang="lv-LV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irmsskolas</a:t>
            </a:r>
            <a:r>
              <a:rPr lang="en-US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izglītības</a:t>
            </a:r>
            <a:r>
              <a:rPr lang="en-US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programma, </a:t>
            </a:r>
            <a:r>
              <a:rPr lang="lv-LV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peciālās pirmsskolas izglītības programma izglītojamajiem ar valodas attīstības traucējumiem, speciālās</a:t>
            </a:r>
            <a:r>
              <a:rPr lang="en-US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pirmsskolas</a:t>
            </a:r>
            <a:r>
              <a:rPr lang="en-US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</a:t>
            </a:r>
            <a:r>
              <a:rPr lang="lv-LV" sz="38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programma izglītojamajiem ar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jauktiem</a:t>
            </a:r>
            <a:r>
              <a:rPr lang="en-US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attīstības</a:t>
            </a:r>
            <a:r>
              <a:rPr lang="en-US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traucējumiem. </a:t>
            </a:r>
            <a:endParaRPr lang="lv-LV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Izglītības iestādē ar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bērniem, kuriem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speciālās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vajadzības strādā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logopēdi,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psihologs un </a:t>
            </a:r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speciālais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pedagogs. </a:t>
            </a:r>
            <a:endParaRPr lang="lv-LV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v-LV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 speciālisti </a:t>
            </a:r>
            <a:r>
              <a:rPr lang="lv-LV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sniedz vecākiem individuālas konsultācijas.</a:t>
            </a:r>
          </a:p>
          <a:p>
            <a:pPr marL="914400" lvl="2" indent="0">
              <a:buNone/>
            </a:pPr>
            <a:endParaRPr lang="lv-LV" sz="1200" dirty="0"/>
          </a:p>
          <a:p>
            <a:endParaRPr lang="lv-LV" sz="28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6724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PII «Rūķītis» misija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Radīt bērniem mērķtiecīgi veidotu, attīstošu, iekļaujošu un atbalstošu vidi, kas palīdz attīstīt bērna vēlmi izzināt sevi un apkārtējo pasauli, individuālās spējas un prasmes,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mērķtiecīgi sagatavojoties pamatizglītības apguvei un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dzīvei mūsdienu mainīgajā pasaulē.</a:t>
            </a:r>
          </a:p>
        </p:txBody>
      </p:sp>
    </p:spTree>
    <p:extLst>
      <p:ext uri="{BB962C8B-B14F-4D97-AF65-F5344CB8AC3E}">
        <p14:creationId xmlns:p14="http://schemas.microsoft.com/office/powerpoint/2010/main" val="414228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1443645"/>
            <a:ext cx="6336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Mācību un audzināšanas process norit atbilstoši  kompetenču pieejai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SKOLA 2030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ietverot vērtības un tikumus, caurviju prasmes un zināšanas, izpratnes un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pamatprasmes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septiņās mācību jomās, kas nepieciešamas vispusīgai personas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attīstībai un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veiksmīgai mācību uzsākšanai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pamatskolā. Integrētais 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mācību process notiek visas dienas garumā – darbojoties ar prieku un atbilstoši katra bērna spējām.</a:t>
            </a:r>
          </a:p>
        </p:txBody>
      </p:sp>
    </p:spTree>
    <p:extLst>
      <p:ext uri="{BB962C8B-B14F-4D97-AF65-F5344CB8AC3E}">
        <p14:creationId xmlns:p14="http://schemas.microsoft.com/office/powerpoint/2010/main" val="257791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61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476672"/>
            <a:ext cx="626469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Tradīcijas un svētki: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Zinību diena;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Tēva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diena;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Gadskārtu ieražu svinēšana;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Sporta svētki;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PII «Rūķītis»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dzimšanas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dienas pasākums;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Lāčplēša dienas pasākumi;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Valsts svētku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atzīmēšana;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Labdarības akcija “Sasildīsim sirsniņas”;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Teātru nedēļa;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Vecāku godināšanas pasākums ģimenes nedēļas ietvaros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Mātes diena;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Izlaidumi;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Bērnības svētki;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0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9096"/>
          </a:xfrm>
        </p:spPr>
        <p:txBody>
          <a:bodyPr>
            <a:normAutofit/>
          </a:bodyPr>
          <a:lstStyle/>
          <a:p>
            <a:r>
              <a:rPr lang="lv-LV" sz="36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Mazo rūķu lielie darbi ikdienā</a:t>
            </a: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7303"/>
            <a:ext cx="2932807" cy="3910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659B8D-5A07-4416-9A4D-DC4F0F039861}"/>
              </a:ext>
            </a:extLst>
          </p:cNvPr>
          <p:cNvSpPr txBox="1"/>
          <p:nvPr/>
        </p:nvSpPr>
        <p:spPr>
          <a:xfrm>
            <a:off x="1873774" y="5301208"/>
            <a:ext cx="529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Praktiski darbojoties, bērni iepazīst formas, krāsas, lielumus, mērvienības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A8CE50FF-1D75-410F-8151-8BAF1D10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758" y="1166327"/>
            <a:ext cx="3634386" cy="391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9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690</Words>
  <Application>Microsoft Office PowerPoint</Application>
  <PresentationFormat>Slaidrāde ekrānā (4:3)</PresentationFormat>
  <Paragraphs>101</Paragraphs>
  <Slides>25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25</vt:i4>
      </vt:variant>
    </vt:vector>
  </HeadingPairs>
  <TitlesOfParts>
    <vt:vector size="26" baseType="lpstr">
      <vt:lpstr>Office tēma</vt:lpstr>
      <vt:lpstr>PowerPoint prezentācija</vt:lpstr>
      <vt:lpstr>PowerPoint prezentācija</vt:lpstr>
      <vt:lpstr>Mērķa grupas</vt:lpstr>
      <vt:lpstr>PowerPoint prezentācija</vt:lpstr>
      <vt:lpstr>Informācija par PII «Rūķītis»</vt:lpstr>
      <vt:lpstr>PII «Rūķītis» misija</vt:lpstr>
      <vt:lpstr>PowerPoint prezentācija</vt:lpstr>
      <vt:lpstr>PowerPoint prezentācija</vt:lpstr>
      <vt:lpstr>Mazo rūķu lielie darbi ikdienā</vt:lpstr>
      <vt:lpstr>PowerPoint prezentācija</vt:lpstr>
      <vt:lpstr>PowerPoint prezentācija</vt:lpstr>
      <vt:lpstr>PowerPoint prezentācija</vt:lpstr>
      <vt:lpstr>PowerPoint prezentācija</vt:lpstr>
      <vt:lpstr>KOPĀ AR VECĀKIEM</vt:lpstr>
      <vt:lpstr>svētki</vt:lpstr>
      <vt:lpstr>gadskārtu ieražu svētki</vt:lpstr>
      <vt:lpstr>svētki</vt:lpstr>
      <vt:lpstr>Teātra dienas</vt:lpstr>
      <vt:lpstr>PowerPoint prezentācija</vt:lpstr>
      <vt:lpstr>Labo darbu nedēļa </vt:lpstr>
      <vt:lpstr>Piedalīšanās projektos un labdarības akcijās</vt:lpstr>
      <vt:lpstr>PowerPoint prezentācija</vt:lpstr>
      <vt:lpstr>Dalība Rēzeknes pašvaldības organizētājā konkursā “Skaistākais Ziemassvētku noformējums Rēzeknē”</vt:lpstr>
      <vt:lpstr>PowerPoint prezentācija</vt:lpstr>
      <vt:lpstr> Pirmsskolas izglītības iestāde  “Rūķītis” gaida mazos rūķīšus savā pulciņā!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Metodiskais</dc:creator>
  <cp:lastModifiedBy>Metodiskais</cp:lastModifiedBy>
  <cp:revision>199</cp:revision>
  <dcterms:created xsi:type="dcterms:W3CDTF">2021-06-01T11:51:25Z</dcterms:created>
  <dcterms:modified xsi:type="dcterms:W3CDTF">2024-08-30T07:06:07Z</dcterms:modified>
</cp:coreProperties>
</file>