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56" r:id="rId2"/>
    <p:sldId id="257" r:id="rId3"/>
    <p:sldId id="275" r:id="rId4"/>
    <p:sldId id="277" r:id="rId5"/>
    <p:sldId id="273" r:id="rId6"/>
    <p:sldId id="259" r:id="rId7"/>
    <p:sldId id="258" r:id="rId8"/>
    <p:sldId id="261" r:id="rId9"/>
    <p:sldId id="278" r:id="rId10"/>
    <p:sldId id="284" r:id="rId11"/>
    <p:sldId id="285" r:id="rId12"/>
    <p:sldId id="286" r:id="rId13"/>
    <p:sldId id="287" r:id="rId14"/>
    <p:sldId id="288" r:id="rId15"/>
    <p:sldId id="270" r:id="rId16"/>
    <p:sldId id="271" r:id="rId17"/>
    <p:sldId id="282" r:id="rId18"/>
    <p:sldId id="283" r:id="rId19"/>
    <p:sldId id="265" r:id="rId20"/>
    <p:sldId id="264" r:id="rId21"/>
    <p:sldId id="268" r:id="rId2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90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4B6D56-330F-4C09-A46E-FA529297AFF5}" type="datetimeFigureOut">
              <a:rPr lang="lv-LV" smtClean="0"/>
              <a:pPr>
                <a:defRPr/>
              </a:pPr>
              <a:t>10.09.2025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7346-28AB-4F02-A66E-6FE33E4BFF9C}" type="slidenum">
              <a:rPr lang="lv-LV" altLang="lv-LV" smtClean="0"/>
              <a:pPr/>
              <a:t>‹#›</a:t>
            </a:fld>
            <a:endParaRPr lang="lv-LV" altLang="lv-LV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attēla ikonas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0454FBF-60B5-4A78-97C5-DA93510DA723}" type="datetimeFigureOut">
              <a:rPr lang="lv-LV" smtClean="0"/>
              <a:t>10.09.2025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F14DDE1-68A9-4C49-A982-269B8552BA1B}" type="slidenum">
              <a:rPr lang="lv-LV" smtClean="0"/>
              <a:t>‹#›</a:t>
            </a:fld>
            <a:endParaRPr lang="lv-LV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bitite@rezekne.lv" TargetMode="External"/><Relationship Id="rId2" Type="http://schemas.openxmlformats.org/officeDocument/2006/relationships/hyperlink" Target="https://www.google.com/search?q=r%C4%93zeknes+pii+bit%C4%ABte&amp;oq=r%C4%93zeknes+pii+&amp;aqs=chrome.1.69i57j35i39i650j35i39j0i15i22i30j0i22i30l6.6532j1j15&amp;sourceid=chrome&amp;ie=UTF-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466" y="729872"/>
            <a:ext cx="10972800" cy="1600200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Rēzeknes pilsētas pirmsskolas izglītības iestāde</a:t>
            </a:r>
            <a:br>
              <a:rPr lang="lv-LV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«Bitīte»</a:t>
            </a:r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3076" name="Picture 4" descr="Fotoattēlā varētu būt tek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43" y="2440522"/>
            <a:ext cx="5569221" cy="4176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9" y="1944210"/>
            <a:ext cx="4471279" cy="33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40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27382" y="532656"/>
            <a:ext cx="10972800" cy="1600200"/>
          </a:xfrm>
        </p:spPr>
        <p:txBody>
          <a:bodyPr>
            <a:normAutofit fontScale="90000"/>
          </a:bodyPr>
          <a:lstStyle/>
          <a:p>
            <a:r>
              <a:rPr lang="lv-LV" i="1" dirty="0" smtClean="0">
                <a:solidFill>
                  <a:schemeClr val="bg1">
                    <a:lumMod val="25000"/>
                  </a:schemeClr>
                </a:solidFill>
              </a:rPr>
              <a:t>Sporta dejas</a:t>
            </a:r>
            <a:br>
              <a:rPr lang="lv-LV" i="1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lv-LV" i="1" dirty="0" smtClean="0">
                <a:solidFill>
                  <a:schemeClr val="bg1">
                    <a:lumMod val="25000"/>
                  </a:schemeClr>
                </a:solidFill>
              </a:rPr>
              <a:t>SPORTA DEJU STUDIJA «VIVA» </a:t>
            </a:r>
            <a:br>
              <a:rPr lang="lv-LV" i="1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lv-LV" i="1" dirty="0" smtClean="0">
                <a:solidFill>
                  <a:schemeClr val="bg1">
                    <a:lumMod val="25000"/>
                  </a:schemeClr>
                </a:solidFill>
              </a:rPr>
              <a:t>(4-6 gadi)</a:t>
            </a:r>
            <a:endParaRPr lang="lv-LV" i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9218" name="Picture 2" descr="Fotoattēla apraksts nav pieejam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2132856"/>
            <a:ext cx="4195135" cy="3146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otoattēla apraksts nav pieejam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3" y="2547257"/>
            <a:ext cx="5928721" cy="2963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889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8" y="1115409"/>
            <a:ext cx="3278037" cy="485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757057" y="1368549"/>
            <a:ext cx="6672498" cy="1628404"/>
          </a:xfrm>
        </p:spPr>
        <p:txBody>
          <a:bodyPr>
            <a:normAutofit/>
          </a:bodyPr>
          <a:lstStyle/>
          <a:p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/>
            </a:r>
            <a:br>
              <a:rPr lang="lv-LV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lv-LV" i="1" dirty="0" smtClean="0">
                <a:solidFill>
                  <a:schemeClr val="bg1">
                    <a:lumMod val="25000"/>
                  </a:schemeClr>
                </a:solidFill>
              </a:rPr>
              <a:t>«Bitīšu bibliotēka»</a:t>
            </a:r>
            <a:endParaRPr lang="lv-LV" i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5" name="Satura viettur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44" y="2879559"/>
            <a:ext cx="5909292" cy="332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aisnstūris 2"/>
          <p:cNvSpPr/>
          <p:nvPr/>
        </p:nvSpPr>
        <p:spPr>
          <a:xfrm>
            <a:off x="291221" y="210189"/>
            <a:ext cx="6011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600" b="1" i="1" dirty="0">
                <a:solidFill>
                  <a:schemeClr val="bg1">
                    <a:lumMod val="25000"/>
                  </a:schemeClr>
                </a:solidFill>
              </a:rPr>
              <a:t>Mazo bitīšu lielie panākumi</a:t>
            </a:r>
          </a:p>
        </p:txBody>
      </p:sp>
    </p:spTree>
    <p:extLst>
      <p:ext uri="{BB962C8B-B14F-4D97-AF65-F5344CB8AC3E}">
        <p14:creationId xmlns:p14="http://schemas.microsoft.com/office/powerpoint/2010/main" val="21288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Dators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89" y="4398427"/>
            <a:ext cx="2621280" cy="2123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i="1" dirty="0" smtClean="0">
                <a:solidFill>
                  <a:schemeClr val="bg1">
                    <a:lumMod val="25000"/>
                  </a:schemeClr>
                </a:solidFill>
              </a:rPr>
              <a:t>«Bitīšu mazdārziņš»</a:t>
            </a:r>
            <a:endParaRPr lang="lv-LV" i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55" y="1873881"/>
            <a:ext cx="3532392" cy="2401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Dators\Desktop\Raža\WhatsApp attēls 2024-09-25 plkst. 10.11.22_1afe9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61" y="3426719"/>
            <a:ext cx="4745571" cy="2669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8" y="1507457"/>
            <a:ext cx="3442259" cy="344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i="1" dirty="0" smtClean="0">
                <a:solidFill>
                  <a:schemeClr val="bg1">
                    <a:lumMod val="25000"/>
                  </a:schemeClr>
                </a:solidFill>
              </a:rPr>
              <a:t>Runājošais gaitenis</a:t>
            </a:r>
            <a:endParaRPr lang="lv-LV" i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2976600"/>
            <a:ext cx="3983765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31" y="1772071"/>
            <a:ext cx="335699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36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623392" y="0"/>
            <a:ext cx="9064979" cy="1303867"/>
          </a:xfrm>
        </p:spPr>
        <p:txBody>
          <a:bodyPr/>
          <a:lstStyle/>
          <a:p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Āra klase </a:t>
            </a:r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9" y="1491730"/>
            <a:ext cx="2784309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Fotoattēlā varētu būt 2 cilvē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78" y="414908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otoattēlā varētu būt teks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4188473"/>
            <a:ext cx="3840427" cy="24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otoattēla apraksts nav pieejam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8473"/>
            <a:ext cx="4382229" cy="24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otoattēla apraksts nav pieejams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2" y="1524557"/>
            <a:ext cx="4454441" cy="25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Fotoattēla apraksts nav pieejams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46" y="1050320"/>
            <a:ext cx="3072341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ZIEMASSVĒTKI  kopā ar Rēzeknes </a:t>
            </a:r>
            <a:r>
              <a:rPr lang="lv-LV" sz="2800" b="1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internātpamatskolas</a:t>
            </a:r>
            <a:r>
              <a:rPr 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attīstības centra bērniem </a:t>
            </a:r>
            <a:endParaRPr lang="lv-LV" sz="28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2053" name="Picture 5" descr="Fotoattēla apraksts nav pieejam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56" y="4131015"/>
            <a:ext cx="4397434" cy="2473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otoattēla apraksts nav pieejam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32143"/>
            <a:ext cx="2898320" cy="515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otoattēla apraksts nav pieejam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61" y="1604830"/>
            <a:ext cx="3116723" cy="4155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67" y="941599"/>
            <a:ext cx="2225121" cy="2966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43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“Atver savu sirdi” labdarības</a:t>
            </a:r>
            <a:br>
              <a:rPr lang="lv-LV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akcija</a:t>
            </a:r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829"/>
            <a:ext cx="4828974" cy="2716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2" y="3113562"/>
            <a:ext cx="4659086" cy="262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24" y="2255587"/>
            <a:ext cx="2197383" cy="4336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7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39520" y="116640"/>
            <a:ext cx="11520480" cy="122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sz="2400" dirty="0">
                <a:solidFill>
                  <a:schemeClr val="bg1">
                    <a:lumMod val="25000"/>
                  </a:schemeClr>
                </a:solidFill>
              </a:rPr>
              <a:t/>
            </a:r>
            <a:br>
              <a:rPr sz="24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lv-LV" sz="2400" b="0" u="none" strike="noStrike" cap="all" spc="-60" dirty="0">
                <a:solidFill>
                  <a:schemeClr val="bg1">
                    <a:lumMod val="25000"/>
                  </a:schemeClr>
                </a:solidFill>
                <a:effectLst/>
                <a:uFillTx/>
                <a:latin typeface="Comic Sans MS"/>
              </a:rPr>
              <a:t>sadarbība ar vecākiem</a:t>
            </a:r>
            <a:endParaRPr lang="lv-LV" sz="2400" b="0" u="none" strike="noStrike" dirty="0">
              <a:solidFill>
                <a:schemeClr val="bg1">
                  <a:lumMod val="25000"/>
                </a:schemeClr>
              </a:solidFill>
              <a:effectLst/>
              <a:uFillTx/>
              <a:latin typeface="Arial"/>
            </a:endParaRPr>
          </a:p>
        </p:txBody>
      </p:sp>
      <p:pic>
        <p:nvPicPr>
          <p:cNvPr id="104" name="Attēls 103"/>
          <p:cNvPicPr/>
          <p:nvPr/>
        </p:nvPicPr>
        <p:blipFill>
          <a:blip r:embed="rId2"/>
          <a:stretch/>
        </p:blipFill>
        <p:spPr>
          <a:xfrm>
            <a:off x="351840" y="720000"/>
            <a:ext cx="2528160" cy="2528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Attēls 104"/>
          <p:cNvPicPr/>
          <p:nvPr/>
        </p:nvPicPr>
        <p:blipFill>
          <a:blip r:embed="rId3"/>
          <a:stretch/>
        </p:blipFill>
        <p:spPr>
          <a:xfrm>
            <a:off x="84960" y="4320000"/>
            <a:ext cx="4235040" cy="238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" name="Attēls 105"/>
          <p:cNvPicPr/>
          <p:nvPr/>
        </p:nvPicPr>
        <p:blipFill>
          <a:blip r:embed="rId4"/>
          <a:stretch/>
        </p:blipFill>
        <p:spPr>
          <a:xfrm>
            <a:off x="3444480" y="1339920"/>
            <a:ext cx="4715520" cy="2652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Attēls 106"/>
          <p:cNvPicPr/>
          <p:nvPr/>
        </p:nvPicPr>
        <p:blipFill>
          <a:blip r:embed="rId5"/>
          <a:stretch/>
        </p:blipFill>
        <p:spPr>
          <a:xfrm>
            <a:off x="8640000" y="651600"/>
            <a:ext cx="3488160" cy="3488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" name="Attēls 107"/>
          <p:cNvPicPr/>
          <p:nvPr/>
        </p:nvPicPr>
        <p:blipFill>
          <a:blip r:embed="rId6"/>
          <a:stretch/>
        </p:blipFill>
        <p:spPr>
          <a:xfrm>
            <a:off x="4911840" y="4131720"/>
            <a:ext cx="2528160" cy="2528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Attēls 108"/>
          <p:cNvPicPr/>
          <p:nvPr/>
        </p:nvPicPr>
        <p:blipFill>
          <a:blip r:embed="rId7"/>
          <a:stretch/>
        </p:blipFill>
        <p:spPr>
          <a:xfrm>
            <a:off x="7680000" y="4275000"/>
            <a:ext cx="3920160" cy="2205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932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Attēls 126"/>
          <p:cNvPicPr/>
          <p:nvPr/>
        </p:nvPicPr>
        <p:blipFill>
          <a:blip r:embed="rId2"/>
          <a:stretch/>
        </p:blipFill>
        <p:spPr>
          <a:xfrm>
            <a:off x="7680000" y="675000"/>
            <a:ext cx="4244640" cy="4245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Attēls 127"/>
          <p:cNvPicPr/>
          <p:nvPr/>
        </p:nvPicPr>
        <p:blipFill>
          <a:blip r:embed="rId3"/>
          <a:stretch/>
        </p:blipFill>
        <p:spPr>
          <a:xfrm>
            <a:off x="3120000" y="4142520"/>
            <a:ext cx="4475040" cy="2517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Attēls 128"/>
          <p:cNvPicPr/>
          <p:nvPr/>
        </p:nvPicPr>
        <p:blipFill>
          <a:blip r:embed="rId4"/>
          <a:stretch/>
        </p:blipFill>
        <p:spPr>
          <a:xfrm>
            <a:off x="324960" y="1442880"/>
            <a:ext cx="4475040" cy="251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Taisnstūris 2"/>
          <p:cNvSpPr/>
          <p:nvPr/>
        </p:nvSpPr>
        <p:spPr>
          <a:xfrm>
            <a:off x="715611" y="153659"/>
            <a:ext cx="42498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479"/>
              </a:spcBef>
              <a:spcAft>
                <a:spcPts val="601"/>
              </a:spcAft>
              <a:tabLst>
                <a:tab pos="0" algn="l"/>
              </a:tabLst>
            </a:pPr>
            <a:r>
              <a:rPr lang="lv-LV" sz="4400" b="1" dirty="0">
                <a:solidFill>
                  <a:schemeClr val="bg1">
                    <a:lumMod val="25000"/>
                  </a:schemeClr>
                </a:solidFill>
                <a:latin typeface="Comic Sans MS"/>
              </a:rPr>
              <a:t>Sensorā istaba</a:t>
            </a:r>
            <a:endParaRPr lang="lv-LV" sz="4400" dirty="0">
              <a:solidFill>
                <a:schemeClr val="bg1">
                  <a:lumMod val="2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4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i="1" dirty="0" smtClean="0">
                <a:solidFill>
                  <a:schemeClr val="bg1">
                    <a:lumMod val="25000"/>
                  </a:schemeClr>
                </a:solidFill>
              </a:rPr>
              <a:t>Sporta svētki: Sporta bites dārziņā, gaida visus startiņā!</a:t>
            </a:r>
            <a:endParaRPr lang="lv-LV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7" y="1561379"/>
            <a:ext cx="4613492" cy="259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5" y="1689213"/>
            <a:ext cx="6742545" cy="5056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33" y="4281272"/>
            <a:ext cx="4153313" cy="233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615" y="97971"/>
            <a:ext cx="10836729" cy="1232807"/>
          </a:xfrm>
        </p:spPr>
        <p:txBody>
          <a:bodyPr/>
          <a:lstStyle/>
          <a:p>
            <a:r>
              <a:rPr lang="lv-LV" i="1" dirty="0" smtClean="0">
                <a:solidFill>
                  <a:schemeClr val="bg1">
                    <a:lumMod val="25000"/>
                  </a:schemeClr>
                </a:solidFill>
              </a:rPr>
              <a:t>Par iestādi:</a:t>
            </a:r>
            <a:endParaRPr lang="lv-LV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557" y="1257300"/>
            <a:ext cx="11215007" cy="513828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Rēzeknes PII “Bitīte” </a:t>
            </a: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dibināta 1976.g</a:t>
            </a:r>
            <a:r>
              <a:rPr lang="lv-LV" altLang="lv-LV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altLang="lv-LV" dirty="0" smtClean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Adrese-  </a:t>
            </a:r>
            <a:r>
              <a:rPr lang="lv-LV" altLang="lv-LV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Dārzu ielā 62 A, 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Rēzeknē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Telefona numurs- </a:t>
            </a:r>
            <a:r>
              <a:rPr lang="lv-LV" b="1" u="sng" dirty="0">
                <a:hlinkClick r:id="rId2"/>
              </a:rPr>
              <a:t>64 636 054</a:t>
            </a:r>
            <a:endParaRPr lang="lv-LV" altLang="lv-LV" b="1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e-pasts- </a:t>
            </a:r>
            <a:r>
              <a:rPr lang="lv-LV" altLang="lv-LV" b="1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bitite@rezekne.lv</a:t>
            </a:r>
            <a:endParaRPr lang="lv-LV" altLang="lv-LV" b="1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Vadības komanda-  </a:t>
            </a:r>
          </a:p>
          <a:p>
            <a:pPr marL="0" indent="0">
              <a:buNone/>
            </a:pP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Vadītāja</a:t>
            </a: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Vilma </a:t>
            </a:r>
            <a:r>
              <a:rPr lang="lv-LV" altLang="lv-LV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Līpenīte</a:t>
            </a:r>
            <a:endParaRPr lang="lv-LV" altLang="lv-LV" dirty="0" smtClean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Vadītājas vietniece – saimniecības pārzinis: Anna </a:t>
            </a:r>
            <a:r>
              <a:rPr lang="lv-LV" altLang="lv-LV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Krukovska</a:t>
            </a:r>
            <a:endParaRPr lang="lv-LV" altLang="lv-LV" dirty="0" smtClean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metodiķes </a:t>
            </a: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Aija Ruhmane, Līga </a:t>
            </a:r>
            <a:r>
              <a:rPr lang="lv-LV" altLang="lv-LV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Krukovska</a:t>
            </a:r>
            <a:endParaRPr lang="lv-LV" altLang="lv-LV" dirty="0" smtClean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Iestādes veselības speciālists: Guntis </a:t>
            </a:r>
            <a:r>
              <a:rPr lang="lv-LV" altLang="lv-LV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Līpenīts</a:t>
            </a:r>
            <a:endParaRPr lang="lv-LV" altLang="lv-LV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Iestādes darba </a:t>
            </a: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laiks-  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7.00-18.00.</a:t>
            </a:r>
            <a:endParaRPr lang="lv-LV" altLang="lv-LV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Iestāde īsteno 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Pirmsskolas izglītības programmu (01011111)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Kopējais </a:t>
            </a:r>
            <a:r>
              <a:rPr lang="lv-LV" altLang="lv-LV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grupu skaits </a:t>
            </a: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lv-LV" altLang="lv-LV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grupas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(tai </a:t>
            </a:r>
            <a:r>
              <a:rPr lang="lv-LV" altLang="lv-LV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skaitā četras 5-6 gadīgo bērnu 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grupas )</a:t>
            </a:r>
            <a:endParaRPr lang="lv-LV" altLang="lv-LV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Kopējais izglītojamo skaits 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</a:t>
            </a:r>
            <a:endParaRPr lang="lv-LV" altLang="lv-LV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Pedagoģiskie darbinieki </a:t>
            </a:r>
            <a:r>
              <a:rPr lang="lv-LV" altLang="lv-LV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lv-LV" altLang="lv-LV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altLang="lv-LV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Tehniskie darbinieki -</a:t>
            </a:r>
            <a:r>
              <a:rPr lang="lv-LV" altLang="lv-LV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altLang="lv-LV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1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5400" b="1" i="1" dirty="0" smtClean="0">
                <a:solidFill>
                  <a:schemeClr val="bg1">
                    <a:lumMod val="25000"/>
                  </a:schemeClr>
                </a:solidFill>
              </a:rPr>
              <a:t>Atbalsta komanda</a:t>
            </a:r>
            <a:endParaRPr lang="lv-LV" sz="54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i="1" dirty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Atbalsta komandas «ABC</a:t>
            </a:r>
            <a:r>
              <a:rPr lang="lv-LV" i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0" indent="0">
              <a:buNone/>
            </a:pPr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0185704A-067A-4B87-A767-6F258347D3F5}"/>
              </a:ext>
            </a:extLst>
          </p:cNvPr>
          <p:cNvSpPr txBox="1">
            <a:spLocks/>
          </p:cNvSpPr>
          <p:nvPr/>
        </p:nvSpPr>
        <p:spPr>
          <a:xfrm>
            <a:off x="415901" y="2232193"/>
            <a:ext cx="8229599" cy="4408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000" dirty="0" smtClean="0">
                <a:solidFill>
                  <a:schemeClr val="bg1">
                    <a:lumMod val="25000"/>
                  </a:schemeClr>
                </a:solidFill>
              </a:rPr>
              <a:t>A -  atbalstām </a:t>
            </a:r>
            <a:r>
              <a:rPr lang="lv-LV" sz="3000" dirty="0" smtClean="0">
                <a:solidFill>
                  <a:schemeClr val="bg1">
                    <a:lumMod val="25000"/>
                  </a:schemeClr>
                </a:solidFill>
              </a:rPr>
              <a:t>( administrācija iesaistās atbalsta </a:t>
            </a:r>
            <a:r>
              <a:rPr lang="lv-LV" sz="3000" dirty="0">
                <a:solidFill>
                  <a:schemeClr val="bg1">
                    <a:lumMod val="25000"/>
                  </a:schemeClr>
                </a:solidFill>
              </a:rPr>
              <a:t>k</a:t>
            </a:r>
            <a:r>
              <a:rPr lang="lv-LV" sz="3000" dirty="0" smtClean="0">
                <a:solidFill>
                  <a:schemeClr val="bg1">
                    <a:lumMod val="25000"/>
                  </a:schemeClr>
                </a:solidFill>
              </a:rPr>
              <a:t>omandas darbībā un organizēšanā).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 sz="6000" dirty="0" smtClean="0">
                <a:solidFill>
                  <a:schemeClr val="bg1">
                    <a:lumMod val="25000"/>
                  </a:schemeClr>
                </a:solidFill>
              </a:rPr>
              <a:t>B – balstāmies </a:t>
            </a:r>
            <a:r>
              <a:rPr lang="lv-LV" sz="3000" dirty="0" smtClean="0">
                <a:solidFill>
                  <a:schemeClr val="bg1">
                    <a:lumMod val="25000"/>
                  </a:schemeClr>
                </a:solidFill>
              </a:rPr>
              <a:t>( izmantojam iestādes iekšējos resursu).</a:t>
            </a:r>
            <a:endParaRPr lang="lv-LV" sz="6000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v-LV" sz="6000" dirty="0" smtClean="0">
                <a:solidFill>
                  <a:schemeClr val="bg1">
                    <a:lumMod val="25000"/>
                  </a:schemeClr>
                </a:solidFill>
              </a:rPr>
              <a:t>C- cienām</a:t>
            </a:r>
            <a:r>
              <a:rPr lang="lv-LV" sz="3000" dirty="0" smtClean="0">
                <a:solidFill>
                  <a:schemeClr val="bg1">
                    <a:lumMod val="25000"/>
                  </a:schemeClr>
                </a:solidFill>
              </a:rPr>
              <a:t> ( veidojam individuālos plānus , lai atvieglotu skolotāju ikdienas darbu).</a:t>
            </a:r>
            <a:r>
              <a:rPr lang="lv-LV" sz="6000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lv-LV" sz="60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608" y="1859190"/>
            <a:ext cx="2952328" cy="393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06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8" y="155349"/>
            <a:ext cx="4862513" cy="5580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otoattēla apraksts nav pieejam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36" y="1992024"/>
            <a:ext cx="6136036" cy="4602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aule 1"/>
          <p:cNvSpPr/>
          <p:nvPr/>
        </p:nvSpPr>
        <p:spPr>
          <a:xfrm rot="1399170">
            <a:off x="9135836" y="256157"/>
            <a:ext cx="2588078" cy="2269671"/>
          </a:xfrm>
          <a:prstGeom prst="su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01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97972" y="305471"/>
            <a:ext cx="11903528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b="1" dirty="0">
                <a:solidFill>
                  <a:schemeClr val="bg1">
                    <a:lumMod val="25000"/>
                  </a:schemeClr>
                </a:solidFill>
              </a:rPr>
              <a:t>MISIJA</a:t>
            </a:r>
            <a:r>
              <a:rPr lang="lv-LV" sz="2000" dirty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- Mūsdienīgā, drošā un attīstošā vidē izglītot atbildīgu, izlēmīgu un apzinīgu bērnu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.</a:t>
            </a:r>
          </a:p>
          <a:p>
            <a:endParaRPr lang="lv-LV" dirty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lv-LV" sz="2000" b="1" dirty="0">
                <a:solidFill>
                  <a:schemeClr val="bg1">
                    <a:lumMod val="25000"/>
                  </a:schemeClr>
                </a:solidFill>
              </a:rPr>
              <a:t>VĪZIJA</a:t>
            </a:r>
            <a:r>
              <a:rPr lang="lv-LV" sz="2000" dirty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– Mūsdienu vajadzībām atbilstoša – mājīga un inovatīva pirmsskolas izglītības iestāde ar kreatīvu, saliedētu un jaunām idejām vērstu darbinieku komanda, kas iedrošina un rosina izglītojamos izzināt, jautāt, meklēt, eksperimentēt, sadarboties un līdzdarboties.</a:t>
            </a:r>
          </a:p>
          <a:p>
            <a:endParaRPr lang="lv-LV" dirty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lv-LV" sz="2000" b="1" dirty="0">
                <a:solidFill>
                  <a:schemeClr val="bg1">
                    <a:lumMod val="25000"/>
                  </a:schemeClr>
                </a:solidFill>
              </a:rPr>
              <a:t>Vīzija par izglītojamo</a:t>
            </a:r>
            <a:r>
              <a:rPr lang="lv-LV" sz="2000" dirty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– zinātkārs, radošs un dzīvespriecīgs bērns, kas dzīvo veselīgi, droši un aktīvi, darbojas patstāvīgi un mācās ieinteresēti un ar prieku, gūstot pieredzi par sevi, citiem, apkārtējo pasauli un savstarpējo mijiedarbību 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tajā.</a:t>
            </a:r>
            <a:endParaRPr lang="lv-LV" dirty="0">
              <a:solidFill>
                <a:schemeClr val="bg1">
                  <a:lumMod val="25000"/>
                </a:schemeClr>
              </a:solidFill>
            </a:endParaRPr>
          </a:p>
          <a:p>
            <a:endParaRPr lang="lv-LV" dirty="0" smtClean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lv-LV" sz="2000" b="1" dirty="0" smtClean="0">
                <a:solidFill>
                  <a:schemeClr val="bg1">
                    <a:lumMod val="25000"/>
                  </a:schemeClr>
                </a:solidFill>
              </a:rPr>
              <a:t>Mērķis </a:t>
            </a:r>
            <a:r>
              <a:rPr lang="lv-LV" sz="2000" b="1" dirty="0">
                <a:solidFill>
                  <a:schemeClr val="bg1">
                    <a:lumMod val="25000"/>
                  </a:schemeClr>
                </a:solidFill>
              </a:rPr>
              <a:t>–</a:t>
            </a:r>
            <a:r>
              <a:rPr lang="lv-LV" sz="2000" dirty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Kvalitatīva izglītības programmu 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īstenošana.</a:t>
            </a:r>
          </a:p>
          <a:p>
            <a:endParaRPr lang="lv-LV" sz="2000" dirty="0" smtClean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lv-LV" sz="2000" b="1" dirty="0">
                <a:solidFill>
                  <a:schemeClr val="bg1">
                    <a:lumMod val="25000"/>
                  </a:schemeClr>
                </a:solidFill>
              </a:rPr>
              <a:t>Izglītības iestādes Prioritātes -  2025./2026.m.g.</a:t>
            </a:r>
          </a:p>
          <a:p>
            <a:r>
              <a:rPr lang="lv-LV" sz="2000" dirty="0" smtClean="0">
                <a:solidFill>
                  <a:schemeClr val="bg1">
                    <a:lumMod val="25000"/>
                  </a:schemeClr>
                </a:solidFill>
              </a:rPr>
              <a:t>1.Īstenot </a:t>
            </a:r>
            <a:r>
              <a:rPr lang="lv-LV" sz="2000" dirty="0">
                <a:solidFill>
                  <a:schemeClr val="bg1">
                    <a:lumMod val="25000"/>
                  </a:schemeClr>
                </a:solidFill>
              </a:rPr>
              <a:t>izglītības programmu, organizēt mācību un audzināšanas darbu, izvēlēties izglītošanas darba metodes un formas, mērķtiecīgi nodrošinot izglītojamo personības daudzpusīgu veidošanos, veselības stiprināšanu un sagatavošanu pamatizglītības apguves uzsākšanai.</a:t>
            </a:r>
          </a:p>
          <a:p>
            <a:r>
              <a:rPr lang="lv-LV" sz="2000" dirty="0" smtClean="0">
                <a:solidFill>
                  <a:schemeClr val="bg1">
                    <a:lumMod val="25000"/>
                  </a:schemeClr>
                </a:solidFill>
              </a:rPr>
              <a:t>2.Sekmēt </a:t>
            </a:r>
            <a:r>
              <a:rPr lang="lv-LV" sz="2000" dirty="0">
                <a:solidFill>
                  <a:schemeClr val="bg1">
                    <a:lumMod val="25000"/>
                  </a:schemeClr>
                </a:solidFill>
              </a:rPr>
              <a:t>izglītojamā saskarsmes un sadarbības prasmju attīstību.</a:t>
            </a:r>
          </a:p>
          <a:p>
            <a:r>
              <a:rPr lang="lv-LV" b="1" i="1" dirty="0">
                <a:solidFill>
                  <a:schemeClr val="bg1">
                    <a:lumMod val="25000"/>
                  </a:schemeClr>
                </a:solidFill>
              </a:rPr>
              <a:t> </a:t>
            </a:r>
            <a:endParaRPr lang="lv-LV" dirty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lv-LV" sz="2000" b="1" dirty="0">
                <a:solidFill>
                  <a:schemeClr val="bg1">
                    <a:lumMod val="25000"/>
                  </a:schemeClr>
                </a:solidFill>
              </a:rPr>
              <a:t>Dibinātāja un iestādes vadības noteiktie izglītības kvalitātes mērķi 2022./2023.-2025./2026.m.g.</a:t>
            </a:r>
          </a:p>
          <a:p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1. Profesionālās un uz attīstību vērsta atgriezeniskās saites sniegšana mācīšanas un mācīšanās procesā.</a:t>
            </a:r>
          </a:p>
          <a:p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2. Pilnveidot izglītojamo latviešu valodas zināšana, caurvijot radošumā balstītu mācīšanos.</a:t>
            </a:r>
          </a:p>
          <a:p>
            <a:endParaRPr lang="lv-LV" sz="2400" dirty="0">
              <a:solidFill>
                <a:schemeClr val="bg1">
                  <a:lumMod val="25000"/>
                </a:schemeClr>
              </a:solidFill>
            </a:endParaRPr>
          </a:p>
          <a:p>
            <a:endParaRPr lang="lv-LV" sz="2400" dirty="0">
              <a:solidFill>
                <a:schemeClr val="bg1">
                  <a:lumMod val="25000"/>
                </a:schemeClr>
              </a:solidFill>
            </a:endParaRPr>
          </a:p>
          <a:p>
            <a:endParaRPr lang="lv-LV" sz="2400" dirty="0" smtClean="0">
              <a:solidFill>
                <a:schemeClr val="bg1">
                  <a:lumMod val="25000"/>
                </a:schemeClr>
              </a:solidFill>
            </a:endParaRPr>
          </a:p>
          <a:p>
            <a:endParaRPr lang="lv-LV" sz="2400" dirty="0">
              <a:solidFill>
                <a:schemeClr val="bg1">
                  <a:lumMod val="25000"/>
                </a:schemeClr>
              </a:solidFill>
            </a:endParaRPr>
          </a:p>
          <a:p>
            <a:endParaRPr lang="lv-LV" sz="24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3" y="664206"/>
            <a:ext cx="4454300" cy="593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643" y="202541"/>
            <a:ext cx="370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i="1" dirty="0" smtClean="0">
                <a:solidFill>
                  <a:schemeClr val="bg1">
                    <a:lumMod val="25000"/>
                  </a:schemeClr>
                </a:solidFill>
              </a:rPr>
              <a:t>Iestādes karogs</a:t>
            </a:r>
            <a:endParaRPr lang="lv-LV" sz="24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6736" y="169943"/>
            <a:ext cx="62211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smtClean="0">
                <a:solidFill>
                  <a:schemeClr val="bg1">
                    <a:lumMod val="25000"/>
                  </a:schemeClr>
                </a:solidFill>
              </a:rPr>
              <a:t>Iestādes sauklis:</a:t>
            </a:r>
          </a:p>
          <a:p>
            <a:r>
              <a:rPr lang="lv-LV" sz="3600" dirty="0" smtClean="0">
                <a:solidFill>
                  <a:schemeClr val="bg1">
                    <a:lumMod val="25000"/>
                  </a:schemeClr>
                </a:solidFill>
              </a:rPr>
              <a:t>Bišu saimē prieks ir salds!</a:t>
            </a:r>
          </a:p>
          <a:p>
            <a:r>
              <a:rPr lang="lv-LV" sz="3600" dirty="0" smtClean="0">
                <a:solidFill>
                  <a:schemeClr val="bg1">
                    <a:lumMod val="25000"/>
                  </a:schemeClr>
                </a:solidFill>
              </a:rPr>
              <a:t>Laipni lūgts ir mazs un liels!</a:t>
            </a:r>
            <a:endParaRPr lang="lv-LV" sz="36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6785" y="1769712"/>
            <a:ext cx="5821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chemeClr val="bg1">
                    <a:lumMod val="25000"/>
                  </a:schemeClr>
                </a:solidFill>
              </a:rPr>
              <a:t>Iestādes himna:</a:t>
            </a:r>
          </a:p>
          <a:p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4102" y="2494164"/>
            <a:ext cx="6474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b="1" dirty="0">
                <a:solidFill>
                  <a:schemeClr val="bg1">
                    <a:lumMod val="25000"/>
                  </a:schemeClr>
                </a:solidFill>
              </a:rPr>
              <a:t>Kas dārzā, kas dārzā? Bites bērnu dārziņā. </a:t>
            </a:r>
            <a:r>
              <a:rPr lang="lv-LV" sz="1200" i="1" dirty="0">
                <a:solidFill>
                  <a:schemeClr val="bg1">
                    <a:lumMod val="25000"/>
                  </a:schemeClr>
                </a:solidFill>
              </a:rPr>
              <a:t>X2</a:t>
            </a:r>
            <a:endParaRPr lang="lv-LV" sz="1200" dirty="0">
              <a:solidFill>
                <a:schemeClr val="bg1">
                  <a:lumMod val="25000"/>
                </a:schemeClr>
              </a:solidFill>
            </a:endParaRPr>
          </a:p>
          <a:p>
            <a:pPr lvl="0"/>
            <a:r>
              <a:rPr lang="lv-LV" sz="1200" b="1" dirty="0">
                <a:solidFill>
                  <a:schemeClr val="bg1">
                    <a:lumMod val="25000"/>
                  </a:schemeClr>
                </a:solidFill>
              </a:rPr>
              <a:t>Katrā dārzā grupiņā ir kā bišu stropiņā. </a:t>
            </a:r>
            <a:r>
              <a:rPr lang="lv-LV" sz="1200" i="1" dirty="0">
                <a:solidFill>
                  <a:schemeClr val="bg1">
                    <a:lumMod val="25000"/>
                  </a:schemeClr>
                </a:solidFill>
              </a:rPr>
              <a:t>X2</a:t>
            </a:r>
            <a:r>
              <a:rPr lang="lv-LV" sz="1200" b="1" i="1" dirty="0">
                <a:solidFill>
                  <a:schemeClr val="bg1">
                    <a:lumMod val="25000"/>
                  </a:schemeClr>
                </a:solidFill>
              </a:rPr>
              <a:t> </a:t>
            </a:r>
            <a:endParaRPr lang="lv-LV" sz="1200" dirty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lv-LV" sz="1200" b="1" dirty="0">
                <a:solidFill>
                  <a:schemeClr val="bg1">
                    <a:lumMod val="25000"/>
                  </a:schemeClr>
                </a:solidFill>
              </a:rPr>
              <a:t>Kas dārzā, kas dārzā? Bites bērnu dārziņā. </a:t>
            </a:r>
            <a:r>
              <a:rPr lang="lv-LV" sz="1200" i="1" dirty="0">
                <a:solidFill>
                  <a:schemeClr val="bg1">
                    <a:lumMod val="25000"/>
                  </a:schemeClr>
                </a:solidFill>
              </a:rPr>
              <a:t>X2</a:t>
            </a:r>
            <a:endParaRPr lang="lv-LV" sz="1200" dirty="0">
              <a:solidFill>
                <a:schemeClr val="bg1">
                  <a:lumMod val="25000"/>
                </a:schemeClr>
              </a:solidFill>
            </a:endParaRPr>
          </a:p>
          <a:p>
            <a:pPr lvl="0"/>
            <a:r>
              <a:rPr lang="lv-LV" sz="1200" b="1" dirty="0">
                <a:solidFill>
                  <a:schemeClr val="bg1">
                    <a:lumMod val="25000"/>
                  </a:schemeClr>
                </a:solidFill>
              </a:rPr>
              <a:t>Visi čakli darbus veic tās, mācās dziedāt, dejā steidzas. </a:t>
            </a:r>
            <a:r>
              <a:rPr lang="lv-LV" sz="1200" i="1" dirty="0">
                <a:solidFill>
                  <a:schemeClr val="bg1">
                    <a:lumMod val="25000"/>
                  </a:schemeClr>
                </a:solidFill>
              </a:rPr>
              <a:t>X2</a:t>
            </a:r>
            <a:endParaRPr lang="lv-LV" sz="1200" dirty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lv-LV" sz="1200" b="1" dirty="0">
                <a:solidFill>
                  <a:schemeClr val="bg1">
                    <a:lumMod val="25000"/>
                  </a:schemeClr>
                </a:solidFill>
              </a:rPr>
              <a:t>Kas dārzā, kas dārzā? Bites bērnu dārziņā. </a:t>
            </a:r>
            <a:r>
              <a:rPr lang="lv-LV" sz="1200" i="1" dirty="0">
                <a:solidFill>
                  <a:schemeClr val="bg1">
                    <a:lumMod val="25000"/>
                  </a:schemeClr>
                </a:solidFill>
              </a:rPr>
              <a:t>X2</a:t>
            </a:r>
            <a:endParaRPr lang="lv-LV" sz="1200" dirty="0">
              <a:solidFill>
                <a:schemeClr val="bg1">
                  <a:lumMod val="25000"/>
                </a:schemeClr>
              </a:solidFill>
            </a:endParaRPr>
          </a:p>
          <a:p>
            <a:pPr lvl="0"/>
            <a:r>
              <a:rPr lang="lv-LV" sz="1200" b="1" dirty="0">
                <a:solidFill>
                  <a:schemeClr val="bg1">
                    <a:lumMod val="25000"/>
                  </a:schemeClr>
                </a:solidFill>
              </a:rPr>
              <a:t>Un kā balva tām par rūpēm, smaids uz katra bērna lūpām. </a:t>
            </a:r>
            <a:r>
              <a:rPr lang="lv-LV" sz="1200" i="1" dirty="0">
                <a:solidFill>
                  <a:schemeClr val="bg1">
                    <a:lumMod val="25000"/>
                  </a:schemeClr>
                </a:solidFill>
              </a:rPr>
              <a:t>X2</a:t>
            </a:r>
            <a:endParaRPr lang="lv-LV" sz="1200" dirty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lv-LV" sz="1200" b="1" dirty="0" smtClean="0">
                <a:solidFill>
                  <a:schemeClr val="bg1">
                    <a:lumMod val="25000"/>
                  </a:schemeClr>
                </a:solidFill>
              </a:rPr>
              <a:t>________________________________________________</a:t>
            </a:r>
            <a:endParaRPr lang="lv-LV" sz="12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7" name="WhatsApp audio 2025-07-30 plkst. 13.45.39_07c74ce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9429" y="4210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6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isnstūris 2"/>
          <p:cNvSpPr/>
          <p:nvPr/>
        </p:nvSpPr>
        <p:spPr>
          <a:xfrm>
            <a:off x="86786" y="620069"/>
            <a:ext cx="38404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lv-LV" b="1" dirty="0" smtClean="0">
              <a:solidFill>
                <a:schemeClr val="bg1">
                  <a:lumMod val="25000"/>
                </a:schemeClr>
              </a:solidFill>
            </a:endParaRPr>
          </a:p>
          <a:p>
            <a:pPr algn="ctr"/>
            <a:endParaRPr lang="lv-LV" b="1" dirty="0" smtClean="0">
              <a:solidFill>
                <a:schemeClr val="bg1">
                  <a:lumMod val="25000"/>
                </a:schemeClr>
              </a:solidFill>
            </a:endParaRPr>
          </a:p>
          <a:p>
            <a:pPr algn="ctr"/>
            <a:endParaRPr lang="lv-LV" b="1" dirty="0">
              <a:solidFill>
                <a:schemeClr val="bg1">
                  <a:lumMod val="25000"/>
                </a:schemeClr>
              </a:solidFill>
            </a:endParaRPr>
          </a:p>
          <a:p>
            <a:pPr algn="ctr"/>
            <a:r>
              <a:rPr lang="lv-LV" sz="3600" b="1" dirty="0" smtClean="0">
                <a:solidFill>
                  <a:schemeClr val="bg1">
                    <a:lumMod val="25000"/>
                  </a:schemeClr>
                </a:solidFill>
              </a:rPr>
              <a:t>«Bitītes» </a:t>
            </a:r>
            <a:r>
              <a:rPr lang="lv-LV" sz="3600" b="1" dirty="0" smtClean="0">
                <a:solidFill>
                  <a:schemeClr val="bg1">
                    <a:lumMod val="25000"/>
                  </a:schemeClr>
                </a:solidFill>
              </a:rPr>
              <a:t>saldais medutiņš:</a:t>
            </a:r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/>
            </a:r>
            <a:br>
              <a:rPr lang="lv-LV" dirty="0">
                <a:solidFill>
                  <a:schemeClr val="bg1">
                    <a:lumMod val="25000"/>
                  </a:schemeClr>
                </a:solidFill>
              </a:rPr>
            </a:br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5" name="Taisnstūris 4"/>
          <p:cNvSpPr/>
          <p:nvPr/>
        </p:nvSpPr>
        <p:spPr>
          <a:xfrm>
            <a:off x="3861786" y="103598"/>
            <a:ext cx="8149701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Rēzeknes pirmsskolas izglītības iestādē «Bitīte» ir divas zāles ( mūzikas un sporta).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Atsevišķa ēdamzāle.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Plaša āra teritorija.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Iekārtota 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āra vide, āra klase</a:t>
            </a:r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un grupiņu mazdārziņi, kopīgais 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mazdārziņš.</a:t>
            </a:r>
            <a:endParaRPr lang="lv-LV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Mums ir savs «Runājošais gaitenis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Kopīgi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, sadarbībā ar vecākiem un kolektīvu izveidojām savu bibliotēku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Esam izveidojuši </a:t>
            </a:r>
            <a:r>
              <a:rPr lang="lv-LV" dirty="0" err="1" smtClean="0">
                <a:solidFill>
                  <a:schemeClr val="bg1">
                    <a:lumMod val="25000"/>
                  </a:schemeClr>
                </a:solidFill>
              </a:rPr>
              <a:t>sensoro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 istabu. </a:t>
            </a:r>
            <a:endParaRPr lang="lv-LV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Regulāri piedalāmies pilsētas svētkos 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Organizējam pilsētas mēroga sporta svētkus «Sporta bites dārziņā, gaida visus startiņā!»</a:t>
            </a:r>
            <a:endParaRPr lang="lv-LV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Liela Atbalsta komanda – divi izglītības metodiķi, logopēde, divas sporta skolotājas, divas mūzikas skolotājas.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Vienīgajiem Vadības komandā ir pārstāvis-pedagogs no kolektīva.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 Vienīgie piedalījāmies </a:t>
            </a:r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Rīgas Austrumu klīniskās universitātes slimnīcas 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komitejas </a:t>
            </a:r>
            <a:r>
              <a:rPr lang="lv-LV" dirty="0">
                <a:solidFill>
                  <a:schemeClr val="bg1">
                    <a:lumMod val="25000"/>
                  </a:schemeClr>
                </a:solidFill>
              </a:rPr>
              <a:t>pētījumā “Pētījums par fizisko aktivitāti, uztura paradumiem un ķermeņa masas indeksu 5-6 gadīgiem pirmsskolas vecuma bērniem Latvijā” un PII sadarbības rezultātā saņemts PII atzinums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Esam viens no </a:t>
            </a:r>
            <a:r>
              <a:rPr lang="lv-LV" dirty="0" err="1" smtClean="0">
                <a:solidFill>
                  <a:schemeClr val="bg1">
                    <a:lumMod val="25000"/>
                  </a:schemeClr>
                </a:solidFill>
              </a:rPr>
              <a:t>pilotdārziņiem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, kas ņem dalību Latvijas Universitātes pedagoģijas un psiholoģijas mākslas fakultātes «Vienotā bērnu agrīnās attīstības </a:t>
            </a:r>
            <a:r>
              <a:rPr lang="lv-LV" dirty="0" err="1" smtClean="0">
                <a:solidFill>
                  <a:schemeClr val="bg1">
                    <a:lumMod val="25000"/>
                  </a:schemeClr>
                </a:solidFill>
              </a:rPr>
              <a:t>skrīninga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 metodisko instrumentu kompleksa izstrāde» ( L-21433-ZF-N-040) un bērnu agrīnās attīstības </a:t>
            </a:r>
            <a:r>
              <a:rPr lang="lv-LV" dirty="0" err="1" smtClean="0">
                <a:solidFill>
                  <a:schemeClr val="bg1">
                    <a:lumMod val="25000"/>
                  </a:schemeClr>
                </a:solidFill>
              </a:rPr>
              <a:t>skrīninga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 instrumenta komplekta (BAASIK) bērniem vecumā no 1,5 līdz 6 gadiem standartizācijā un </a:t>
            </a:r>
            <a:r>
              <a:rPr lang="lv-LV" dirty="0" err="1" smtClean="0">
                <a:solidFill>
                  <a:schemeClr val="bg1">
                    <a:lumMod val="25000"/>
                  </a:schemeClr>
                </a:solidFill>
              </a:rPr>
              <a:t>validizācijā</a:t>
            </a: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.</a:t>
            </a:r>
          </a:p>
          <a:p>
            <a:pPr algn="just"/>
            <a:endParaRPr lang="lv-LV" dirty="0" smtClean="0">
              <a:solidFill>
                <a:schemeClr val="bg1">
                  <a:lumMod val="25000"/>
                </a:schemeClr>
              </a:solidFill>
            </a:endParaRPr>
          </a:p>
          <a:p>
            <a:pPr algn="just"/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Virsraksts 1"/>
          <p:cNvSpPr>
            <a:spLocks noGrp="1"/>
          </p:cNvSpPr>
          <p:nvPr>
            <p:ph type="title"/>
          </p:nvPr>
        </p:nvSpPr>
        <p:spPr>
          <a:xfrm>
            <a:off x="2721" y="-403983"/>
            <a:ext cx="12201508" cy="25258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lv-LV" alt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PII “Bitīte” ir viena no lielākajām pirmsskolas izglītības iestādēm </a:t>
            </a:r>
            <a:r>
              <a:rPr lang="lv-LV" altLang="lv-LV" sz="28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Rēzeknē.</a:t>
            </a:r>
            <a:r>
              <a:rPr lang="lv-LV" alt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Iestādē ir   ēdamzāle</a:t>
            </a:r>
            <a:r>
              <a:rPr lang="lv-LV" altLang="lv-LV" sz="28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āra klase, runājošais gaitenis, «Bitīšu mazdārziņš», bibliotēka,</a:t>
            </a:r>
            <a:r>
              <a:rPr lang="lv-LV" alt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sz="28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lv-LV" alt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zāles nodarbībām: </a:t>
            </a:r>
            <a:r>
              <a:rPr lang="lv-LV" altLang="lv-LV" sz="28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sporta </a:t>
            </a:r>
            <a:r>
              <a:rPr lang="lv-LV" alt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mūzikas</a:t>
            </a:r>
            <a:br>
              <a:rPr lang="lv-LV" altLang="lv-LV" sz="28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altLang="lv-LV" sz="2800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otoattēla apraksts nav pieejam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35" y="1568970"/>
            <a:ext cx="4085165" cy="3063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toattēla apraksts nav pieejam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01" y="4426230"/>
            <a:ext cx="3098864" cy="2324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otoattēla apraksts nav pieejam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9398"/>
            <a:ext cx="3966944" cy="2975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44" y="2121849"/>
            <a:ext cx="1750648" cy="2334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2" y="5001293"/>
            <a:ext cx="2066806" cy="1550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65" y="1570559"/>
            <a:ext cx="2602252" cy="3476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093" y="4456045"/>
            <a:ext cx="2649294" cy="2401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:\Users\Dators\Desktop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84" y="4774649"/>
            <a:ext cx="1964024" cy="2123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81" y="3660634"/>
            <a:ext cx="1609555" cy="317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24193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Iestādē tiek realizēti sekojoši interešu izglītības pulciņi:</a:t>
            </a:r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4000" i="1" dirty="0" smtClean="0">
                <a:solidFill>
                  <a:schemeClr val="bg1">
                    <a:lumMod val="25000"/>
                  </a:schemeClr>
                </a:solidFill>
              </a:rPr>
              <a:t>Latviešu tautu deju pulciņš (5-6 gadi)</a:t>
            </a:r>
            <a:endParaRPr lang="lv-LV" sz="4000" i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7" y="2506435"/>
            <a:ext cx="3032538" cy="4042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2443650"/>
            <a:ext cx="2660877" cy="3547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58" y="3063838"/>
            <a:ext cx="5204056" cy="292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4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Angļu valodas pulciņš (5-6 gadi)</a:t>
            </a:r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1" y="154305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0346"/>
            <a:ext cx="2462893" cy="3283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949" y="3655672"/>
            <a:ext cx="4845459" cy="2131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6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Deju pulciņš</a:t>
            </a:r>
            <a:br>
              <a:rPr lang="lv-LV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lv-LV" dirty="0" smtClean="0">
                <a:solidFill>
                  <a:schemeClr val="bg1">
                    <a:lumMod val="25000"/>
                  </a:schemeClr>
                </a:solidFill>
              </a:rPr>
              <a:t>«Dejot prieks» (3-5 gadi)</a:t>
            </a:r>
            <a:endParaRPr lang="lv-LV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3" y="1690008"/>
            <a:ext cx="4212675" cy="3159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673" y="1408191"/>
            <a:ext cx="3995449" cy="2996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5" y="3992336"/>
            <a:ext cx="3559628" cy="2669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85" y="1690008"/>
            <a:ext cx="2850572" cy="2137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7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īvs">
  <a:themeElements>
    <a:clrScheme name="Pielāgots 3">
      <a:dk1>
        <a:srgbClr val="FFC000"/>
      </a:dk1>
      <a:lt1>
        <a:srgbClr val="FDF2D8"/>
      </a:lt1>
      <a:dk2>
        <a:srgbClr val="FFFF00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dministratīvs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ministratīv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993</TotalTime>
  <Words>661</Words>
  <Application>Microsoft Office PowerPoint</Application>
  <PresentationFormat>Pielāgots</PresentationFormat>
  <Paragraphs>85</Paragraphs>
  <Slides>21</Slides>
  <Notes>0</Notes>
  <HiddenSlides>0</HiddenSlides>
  <MMClips>1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21</vt:i4>
      </vt:variant>
    </vt:vector>
  </HeadingPairs>
  <TitlesOfParts>
    <vt:vector size="22" baseType="lpstr">
      <vt:lpstr>Administratīvs</vt:lpstr>
      <vt:lpstr>Rēzeknes pilsētas pirmsskolas izglītības iestāde «Bitīte»</vt:lpstr>
      <vt:lpstr>Par iestādi:</vt:lpstr>
      <vt:lpstr>PowerPoint prezentācija</vt:lpstr>
      <vt:lpstr>PowerPoint prezentācija</vt:lpstr>
      <vt:lpstr>PowerPoint prezentācija</vt:lpstr>
      <vt:lpstr>PII “Bitīte” ir viena no lielākajām pirmsskolas izglītības iestādēm Rēzeknē. Iestādē ir   ēdamzāle, āra klase, runājošais gaitenis, «Bitīšu mazdārziņš», bibliotēka, 2 zāles nodarbībām: sporta un mūzikas </vt:lpstr>
      <vt:lpstr>Iestādē tiek realizēti sekojoši interešu izglītības pulciņi:</vt:lpstr>
      <vt:lpstr>Angļu valodas pulciņš (5-6 gadi)</vt:lpstr>
      <vt:lpstr>Deju pulciņš «Dejot prieks» (3-5 gadi)</vt:lpstr>
      <vt:lpstr>Sporta dejas SPORTA DEJU STUDIJA «VIVA»  (4-6 gadi)</vt:lpstr>
      <vt:lpstr> «Bitīšu bibliotēka»</vt:lpstr>
      <vt:lpstr>«Bitīšu mazdārziņš»</vt:lpstr>
      <vt:lpstr>Runājošais gaitenis</vt:lpstr>
      <vt:lpstr>Āra klase </vt:lpstr>
      <vt:lpstr>ZIEMASSVĒTKI  kopā ar Rēzeknes internātpamatskolas – attīstības centra bērniem </vt:lpstr>
      <vt:lpstr>“Atver savu sirdi” labdarības  akcija</vt:lpstr>
      <vt:lpstr> sadarbība ar vecākiem</vt:lpstr>
      <vt:lpstr>PowerPoint prezentācija</vt:lpstr>
      <vt:lpstr>Sporta svētki: Sporta bites dārziņā, gaida visus startiņā!</vt:lpstr>
      <vt:lpstr>Atbalsta komanda</vt:lpstr>
      <vt:lpstr>PowerPoint prezentācija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Rēzeknes ( pilno nosaukumu)</dc:title>
  <dc:creator>Aija* Aija*</dc:creator>
  <cp:lastModifiedBy>Dators</cp:lastModifiedBy>
  <cp:revision>77</cp:revision>
  <dcterms:created xsi:type="dcterms:W3CDTF">2022-07-27T17:00:45Z</dcterms:created>
  <dcterms:modified xsi:type="dcterms:W3CDTF">2025-09-10T08:05:21Z</dcterms:modified>
</cp:coreProperties>
</file>